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8" r:id="rId3"/>
    <p:sldId id="267" r:id="rId4"/>
    <p:sldId id="269" r:id="rId5"/>
    <p:sldId id="270" r:id="rId6"/>
    <p:sldId id="271" r:id="rId7"/>
    <p:sldId id="263" r:id="rId8"/>
    <p:sldId id="264" r:id="rId9"/>
    <p:sldId id="266" r:id="rId10"/>
    <p:sldId id="272" r:id="rId11"/>
    <p:sldId id="280" r:id="rId12"/>
    <p:sldId id="281" r:id="rId13"/>
    <p:sldId id="282" r:id="rId14"/>
    <p:sldId id="283" r:id="rId15"/>
    <p:sldId id="284" r:id="rId16"/>
    <p:sldId id="285" r:id="rId17"/>
    <p:sldId id="293" r:id="rId18"/>
    <p:sldId id="297" r:id="rId19"/>
    <p:sldId id="295" r:id="rId20"/>
    <p:sldId id="296" r:id="rId21"/>
    <p:sldId id="299" r:id="rId22"/>
    <p:sldId id="298" r:id="rId23"/>
    <p:sldId id="301" r:id="rId24"/>
    <p:sldId id="302" r:id="rId25"/>
    <p:sldId id="305" r:id="rId26"/>
    <p:sldId id="303" r:id="rId27"/>
    <p:sldId id="306" r:id="rId28"/>
    <p:sldId id="307" r:id="rId29"/>
    <p:sldId id="274" r:id="rId30"/>
    <p:sldId id="276" r:id="rId31"/>
    <p:sldId id="277" r:id="rId32"/>
    <p:sldId id="278" r:id="rId33"/>
    <p:sldId id="275" r:id="rId34"/>
    <p:sldId id="286" r:id="rId35"/>
    <p:sldId id="287" r:id="rId36"/>
    <p:sldId id="288" r:id="rId37"/>
    <p:sldId id="289" r:id="rId38"/>
    <p:sldId id="290" r:id="rId39"/>
    <p:sldId id="273" r:id="rId40"/>
    <p:sldId id="279" r:id="rId41"/>
    <p:sldId id="291" r:id="rId4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8" autoAdjust="0"/>
    <p:restoredTop sz="94660"/>
  </p:normalViewPr>
  <p:slideViewPr>
    <p:cSldViewPr snapToGrid="0">
      <p:cViewPr varScale="1">
        <p:scale>
          <a:sx n="86" d="100"/>
          <a:sy n="86" d="100"/>
        </p:scale>
        <p:origin x="18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736A0-9F24-45BF-B389-F6478DB45CE3}"/>
              </a:ext>
            </a:extLst>
          </p:cNvPr>
          <p:cNvSpPr>
            <a:spLocks noGrp="1"/>
          </p:cNvSpPr>
          <p:nvPr>
            <p:ph type="ctrTitle"/>
          </p:nvPr>
        </p:nvSpPr>
        <p:spPr>
          <a:xfrm>
            <a:off x="1524000" y="1028700"/>
            <a:ext cx="9144000" cy="2481263"/>
          </a:xfrm>
        </p:spPr>
        <p:txBody>
          <a:bodyPr anchor="b">
            <a:normAutofit/>
          </a:bodyPr>
          <a:lstStyle>
            <a:lvl1pPr algn="ctr">
              <a:lnSpc>
                <a:spcPct val="100000"/>
              </a:lnSpc>
              <a:defRPr sz="4000" spc="750" baseline="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13D85EF-076F-4C35-862A-BAFF685DD6B5}"/>
              </a:ext>
            </a:extLst>
          </p:cNvPr>
          <p:cNvSpPr>
            <a:spLocks noGrp="1"/>
          </p:cNvSpPr>
          <p:nvPr>
            <p:ph type="subTitle" idx="1"/>
          </p:nvPr>
        </p:nvSpPr>
        <p:spPr>
          <a:xfrm>
            <a:off x="1524000" y="3824376"/>
            <a:ext cx="9144000" cy="1433423"/>
          </a:xfrm>
        </p:spPr>
        <p:txBody>
          <a:bodyPr>
            <a:normAutofit/>
          </a:bodyPr>
          <a:lstStyle>
            <a:lvl1pPr marL="0" indent="0" algn="ctr">
              <a:lnSpc>
                <a:spcPct val="15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AE221EC-BF54-4DDD-8900-F2027CDAD35C}"/>
              </a:ext>
            </a:extLst>
          </p:cNvPr>
          <p:cNvSpPr>
            <a:spLocks noGrp="1"/>
          </p:cNvSpPr>
          <p:nvPr>
            <p:ph type="dt" sz="half" idx="10"/>
          </p:nvPr>
        </p:nvSpPr>
        <p:spPr/>
        <p:txBody>
          <a:bodyPr/>
          <a:lstStyle/>
          <a:p>
            <a:fld id="{85928A14-793D-4C40-A47B-DB3BF0B44E96}" type="datetime2">
              <a:rPr lang="en-US" smtClean="0"/>
              <a:t>Thursday, December 17, 2020</a:t>
            </a:fld>
            <a:endParaRPr lang="en-US"/>
          </a:p>
        </p:txBody>
      </p:sp>
      <p:sp>
        <p:nvSpPr>
          <p:cNvPr id="5" name="Footer Placeholder 4">
            <a:extLst>
              <a:ext uri="{FF2B5EF4-FFF2-40B4-BE49-F238E27FC236}">
                <a16:creationId xmlns:a16="http://schemas.microsoft.com/office/drawing/2014/main" id="{7CD5AB69-7069-48FB-8925-F2BA84129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29C32A-F7A5-4E3B-A28F-09C82341EB22}"/>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931628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A997B-D473-47DE-8B7B-22AB6F31E4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526035-4B81-4537-A22D-92C2E0DBB6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A44D-F637-4017-BAA2-77756A386D98}"/>
              </a:ext>
            </a:extLst>
          </p:cNvPr>
          <p:cNvSpPr>
            <a:spLocks noGrp="1"/>
          </p:cNvSpPr>
          <p:nvPr>
            <p:ph type="dt" sz="half" idx="10"/>
          </p:nvPr>
        </p:nvSpPr>
        <p:spPr/>
        <p:txBody>
          <a:bodyPr/>
          <a:lstStyle/>
          <a:p>
            <a:fld id="{13479A7F-362E-4BEF-913F-5FC1E937F1B4}" type="datetime2">
              <a:rPr lang="en-US" smtClean="0"/>
              <a:t>Thursday, December 17, 2020</a:t>
            </a:fld>
            <a:endParaRPr lang="en-US"/>
          </a:p>
        </p:txBody>
      </p:sp>
      <p:sp>
        <p:nvSpPr>
          <p:cNvPr id="5" name="Footer Placeholder 4">
            <a:extLst>
              <a:ext uri="{FF2B5EF4-FFF2-40B4-BE49-F238E27FC236}">
                <a16:creationId xmlns:a16="http://schemas.microsoft.com/office/drawing/2014/main" id="{EEC1DCE6-ED7D-417C-ABD4-41D61570F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AAF19A-FDAE-446A-A6B6-128F7F96A966}"/>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3361257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96D838-45E9-4D61-AA4E-92A32B579FDA}"/>
              </a:ext>
            </a:extLst>
          </p:cNvPr>
          <p:cNvSpPr>
            <a:spLocks noGrp="1"/>
          </p:cNvSpPr>
          <p:nvPr>
            <p:ph type="title" orient="vert"/>
          </p:nvPr>
        </p:nvSpPr>
        <p:spPr>
          <a:xfrm>
            <a:off x="8724900" y="457199"/>
            <a:ext cx="2628900" cy="5719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C3183D0-4392-4364-8A2D-C47A2AF7A87D}"/>
              </a:ext>
            </a:extLst>
          </p:cNvPr>
          <p:cNvSpPr>
            <a:spLocks noGrp="1"/>
          </p:cNvSpPr>
          <p:nvPr>
            <p:ph type="body" orient="vert" idx="1"/>
          </p:nvPr>
        </p:nvSpPr>
        <p:spPr>
          <a:xfrm>
            <a:off x="838200" y="457199"/>
            <a:ext cx="7734300" cy="571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A36C9-28D5-4820-84F1-E4B9F4E50FA9}"/>
              </a:ext>
            </a:extLst>
          </p:cNvPr>
          <p:cNvSpPr>
            <a:spLocks noGrp="1"/>
          </p:cNvSpPr>
          <p:nvPr>
            <p:ph type="dt" sz="half" idx="10"/>
          </p:nvPr>
        </p:nvSpPr>
        <p:spPr/>
        <p:txBody>
          <a:bodyPr/>
          <a:lstStyle/>
          <a:p>
            <a:fld id="{4CD2E175-5455-4A2D-8CBF-3E89A0786DD5}" type="datetime2">
              <a:rPr lang="en-US" smtClean="0"/>
              <a:t>Thursday, December 17, 2020</a:t>
            </a:fld>
            <a:endParaRPr lang="en-US"/>
          </a:p>
        </p:txBody>
      </p:sp>
      <p:sp>
        <p:nvSpPr>
          <p:cNvPr id="5" name="Footer Placeholder 4">
            <a:extLst>
              <a:ext uri="{FF2B5EF4-FFF2-40B4-BE49-F238E27FC236}">
                <a16:creationId xmlns:a16="http://schemas.microsoft.com/office/drawing/2014/main" id="{8997EDC8-558D-4646-86D9-A5424CF2A2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0B7537-E67A-411A-BBA4-061521D3D881}"/>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2311362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E99D7-1EE5-4262-9359-A0E2B733116C}"/>
              </a:ext>
            </a:extLst>
          </p:cNvPr>
          <p:cNvSpPr>
            <a:spLocks noGrp="1"/>
          </p:cNvSpPr>
          <p:nvPr>
            <p:ph type="title"/>
          </p:nvPr>
        </p:nvSpPr>
        <p:spPr>
          <a:xfrm>
            <a:off x="1371600" y="793080"/>
            <a:ext cx="10240903" cy="123348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B3DA1C5-272A-45C2-A11A-E7769A27D32F}"/>
              </a:ext>
            </a:extLst>
          </p:cNvPr>
          <p:cNvSpPr>
            <a:spLocks noGrp="1"/>
          </p:cNvSpPr>
          <p:nvPr>
            <p:ph idx="1"/>
          </p:nvPr>
        </p:nvSpPr>
        <p:spPr>
          <a:xfrm>
            <a:off x="1371600" y="2114939"/>
            <a:ext cx="10240903" cy="395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D63DA15-1EAB-4524-9BB7-8A7DA82A20AD}"/>
              </a:ext>
            </a:extLst>
          </p:cNvPr>
          <p:cNvSpPr>
            <a:spLocks noGrp="1"/>
          </p:cNvSpPr>
          <p:nvPr>
            <p:ph type="dt" sz="half" idx="10"/>
          </p:nvPr>
        </p:nvSpPr>
        <p:spPr/>
        <p:txBody>
          <a:bodyPr/>
          <a:lstStyle/>
          <a:p>
            <a:fld id="{3FEB0ECB-9762-40BB-B5C3-CD4395E34B52}" type="datetime2">
              <a:rPr lang="en-US" smtClean="0"/>
              <a:t>Thursday, December 17, 2020</a:t>
            </a:fld>
            <a:endParaRPr lang="en-US"/>
          </a:p>
        </p:txBody>
      </p:sp>
      <p:sp>
        <p:nvSpPr>
          <p:cNvPr id="5" name="Footer Placeholder 4">
            <a:extLst>
              <a:ext uri="{FF2B5EF4-FFF2-40B4-BE49-F238E27FC236}">
                <a16:creationId xmlns:a16="http://schemas.microsoft.com/office/drawing/2014/main" id="{A1EB93B9-7818-489D-AFFB-B6EAD27FF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528D36-894E-4FCB-B8BB-84DE89949B23}"/>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1110227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964F1-5687-421F-B3DF-BA3C8DADC0E6}"/>
              </a:ext>
            </a:extLst>
          </p:cNvPr>
          <p:cNvSpPr>
            <a:spLocks noGrp="1"/>
          </p:cNvSpPr>
          <p:nvPr>
            <p:ph type="title"/>
          </p:nvPr>
        </p:nvSpPr>
        <p:spPr>
          <a:xfrm>
            <a:off x="1380930" y="1709738"/>
            <a:ext cx="9966519" cy="2852737"/>
          </a:xfrm>
        </p:spPr>
        <p:txBody>
          <a:bodyPr anchor="b">
            <a:normAutofit/>
          </a:bodyPr>
          <a:lstStyle>
            <a:lvl1pPr>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DBB876-5FD9-4964-BD37-6F05DAEBE325}"/>
              </a:ext>
            </a:extLst>
          </p:cNvPr>
          <p:cNvSpPr>
            <a:spLocks noGrp="1"/>
          </p:cNvSpPr>
          <p:nvPr>
            <p:ph type="body" idx="1" hasCustomPrompt="1"/>
          </p:nvPr>
        </p:nvSpPr>
        <p:spPr>
          <a:xfrm>
            <a:off x="1380930" y="4976327"/>
            <a:ext cx="9966520" cy="1113323"/>
          </a:xfrm>
        </p:spPr>
        <p:txBody>
          <a:bodyPr>
            <a:normAutofit/>
          </a:bodyPr>
          <a:lstStyle>
            <a:lvl1pPr marL="0" indent="0">
              <a:buNone/>
              <a:defRPr sz="12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75EA80A-FCDD-4009-9A1F-8B54817869DC}"/>
              </a:ext>
            </a:extLst>
          </p:cNvPr>
          <p:cNvSpPr>
            <a:spLocks noGrp="1"/>
          </p:cNvSpPr>
          <p:nvPr>
            <p:ph type="dt" sz="half" idx="10"/>
          </p:nvPr>
        </p:nvSpPr>
        <p:spPr/>
        <p:txBody>
          <a:bodyPr/>
          <a:lstStyle/>
          <a:p>
            <a:fld id="{F93AF210-7FC1-4245-911F-FF7572778019}" type="datetime2">
              <a:rPr lang="en-US" smtClean="0"/>
              <a:t>Thursday, December 17, 2020</a:t>
            </a:fld>
            <a:endParaRPr lang="en-US"/>
          </a:p>
        </p:txBody>
      </p:sp>
      <p:sp>
        <p:nvSpPr>
          <p:cNvPr id="5" name="Footer Placeholder 4">
            <a:extLst>
              <a:ext uri="{FF2B5EF4-FFF2-40B4-BE49-F238E27FC236}">
                <a16:creationId xmlns:a16="http://schemas.microsoft.com/office/drawing/2014/main" id="{EA4A3422-56D9-4942-BC63-831AED91F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D4B42A-AC2C-4FD8-AD0D-BECDD3846D3A}"/>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82983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DAF1-8359-4A0F-91B3-03E77C670543}"/>
              </a:ext>
            </a:extLst>
          </p:cNvPr>
          <p:cNvSpPr>
            <a:spLocks noGrp="1"/>
          </p:cNvSpPr>
          <p:nvPr>
            <p:ph type="title"/>
          </p:nvPr>
        </p:nvSpPr>
        <p:spPr>
          <a:xfrm>
            <a:off x="1044054" y="457200"/>
            <a:ext cx="10309745" cy="1233488"/>
          </a:xfrm>
        </p:spPr>
        <p:txBody>
          <a:bodyPr>
            <a:norm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21E3D3-6B33-4CA0-B06B-A8BB05CAB3C4}"/>
              </a:ext>
            </a:extLst>
          </p:cNvPr>
          <p:cNvSpPr>
            <a:spLocks noGrp="1"/>
          </p:cNvSpPr>
          <p:nvPr>
            <p:ph sz="half" idx="1"/>
          </p:nvPr>
        </p:nvSpPr>
        <p:spPr>
          <a:xfrm>
            <a:off x="1044054" y="1996141"/>
            <a:ext cx="4975746"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629C334-815D-47FD-A9B5-E871E28641C9}"/>
              </a:ext>
            </a:extLst>
          </p:cNvPr>
          <p:cNvSpPr>
            <a:spLocks noGrp="1"/>
          </p:cNvSpPr>
          <p:nvPr>
            <p:ph sz="half" idx="2"/>
          </p:nvPr>
        </p:nvSpPr>
        <p:spPr>
          <a:xfrm>
            <a:off x="6172200" y="1996141"/>
            <a:ext cx="5181600"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797975F2-7A90-4820-B90F-D28E31A35EB8}"/>
              </a:ext>
            </a:extLst>
          </p:cNvPr>
          <p:cNvSpPr>
            <a:spLocks noGrp="1"/>
          </p:cNvSpPr>
          <p:nvPr>
            <p:ph type="dt" sz="half" idx="10"/>
          </p:nvPr>
        </p:nvSpPr>
        <p:spPr/>
        <p:txBody>
          <a:bodyPr/>
          <a:lstStyle/>
          <a:p>
            <a:fld id="{705EF51D-14E2-4B82-865C-C980C72F9B20}" type="datetime2">
              <a:rPr lang="en-US" smtClean="0"/>
              <a:t>Thursday, December 17, 2020</a:t>
            </a:fld>
            <a:endParaRPr lang="en-US"/>
          </a:p>
        </p:txBody>
      </p:sp>
      <p:sp>
        <p:nvSpPr>
          <p:cNvPr id="6" name="Footer Placeholder 5">
            <a:extLst>
              <a:ext uri="{FF2B5EF4-FFF2-40B4-BE49-F238E27FC236}">
                <a16:creationId xmlns:a16="http://schemas.microsoft.com/office/drawing/2014/main" id="{823CFAD5-8AF8-4610-8324-85AA062E27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08CC8-C46E-4A10-8A83-7A251067EA68}"/>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526721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E82B8-F9D9-4F53-A4A6-F12EB5F12846}"/>
              </a:ext>
            </a:extLst>
          </p:cNvPr>
          <p:cNvSpPr>
            <a:spLocks noGrp="1"/>
          </p:cNvSpPr>
          <p:nvPr>
            <p:ph type="title"/>
          </p:nvPr>
        </p:nvSpPr>
        <p:spPr>
          <a:xfrm>
            <a:off x="1368490" y="457200"/>
            <a:ext cx="9986898" cy="1233488"/>
          </a:xfrm>
        </p:spPr>
        <p:txBody>
          <a:bodyPr>
            <a:normAutofit/>
          </a:bodyPr>
          <a:lstStyle>
            <a:lvl1pP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F070CA-85E9-47C7-8564-FFA1AE34B9E5}"/>
              </a:ext>
            </a:extLst>
          </p:cNvPr>
          <p:cNvSpPr>
            <a:spLocks noGrp="1"/>
          </p:cNvSpPr>
          <p:nvPr>
            <p:ph type="body" idx="1"/>
          </p:nvPr>
        </p:nvSpPr>
        <p:spPr>
          <a:xfrm>
            <a:off x="1368490" y="1681163"/>
            <a:ext cx="462908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38D4B1-41B3-4BF5-9076-A16984A81FF1}"/>
              </a:ext>
            </a:extLst>
          </p:cNvPr>
          <p:cNvSpPr>
            <a:spLocks noGrp="1"/>
          </p:cNvSpPr>
          <p:nvPr>
            <p:ph sz="half" idx="2"/>
          </p:nvPr>
        </p:nvSpPr>
        <p:spPr>
          <a:xfrm>
            <a:off x="1368490" y="2505075"/>
            <a:ext cx="462908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E6A38DC-A016-4CFD-AC19-F24A9E062022}"/>
              </a:ext>
            </a:extLst>
          </p:cNvPr>
          <p:cNvSpPr>
            <a:spLocks noGrp="1"/>
          </p:cNvSpPr>
          <p:nvPr>
            <p:ph type="body" sz="quarter" idx="3"/>
          </p:nvPr>
        </p:nvSpPr>
        <p:spPr>
          <a:xfrm>
            <a:off x="6344816" y="1681163"/>
            <a:ext cx="50105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F930FA-8C00-42AB-B2D1-FE4E4BDB3C6E}"/>
              </a:ext>
            </a:extLst>
          </p:cNvPr>
          <p:cNvSpPr>
            <a:spLocks noGrp="1"/>
          </p:cNvSpPr>
          <p:nvPr>
            <p:ph sz="quarter" idx="4"/>
          </p:nvPr>
        </p:nvSpPr>
        <p:spPr>
          <a:xfrm>
            <a:off x="6344814" y="2505075"/>
            <a:ext cx="501057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18B698E-FAE5-4F2C-AE0E-4FD281E8F30E}"/>
              </a:ext>
            </a:extLst>
          </p:cNvPr>
          <p:cNvSpPr>
            <a:spLocks noGrp="1"/>
          </p:cNvSpPr>
          <p:nvPr>
            <p:ph type="dt" sz="half" idx="10"/>
          </p:nvPr>
        </p:nvSpPr>
        <p:spPr/>
        <p:txBody>
          <a:bodyPr/>
          <a:lstStyle/>
          <a:p>
            <a:fld id="{EE9551EA-E44A-4749-8DB9-37FC50111182}" type="datetime2">
              <a:rPr lang="en-US" smtClean="0"/>
              <a:t>Thursday, December 17, 2020</a:t>
            </a:fld>
            <a:endParaRPr lang="en-US"/>
          </a:p>
        </p:txBody>
      </p:sp>
      <p:sp>
        <p:nvSpPr>
          <p:cNvPr id="8" name="Footer Placeholder 7">
            <a:extLst>
              <a:ext uri="{FF2B5EF4-FFF2-40B4-BE49-F238E27FC236}">
                <a16:creationId xmlns:a16="http://schemas.microsoft.com/office/drawing/2014/main" id="{B5C4BB6C-CAA4-4EA8-8EA1-65ADE056F2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BB6A12-0532-47CA-B070-232141CC1064}"/>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6644182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08FA1-831E-4AD6-B0D1-BA85E67A5032}"/>
              </a:ext>
            </a:extLst>
          </p:cNvPr>
          <p:cNvSpPr>
            <a:spLocks noGrp="1"/>
          </p:cNvSpPr>
          <p:nvPr>
            <p:ph type="title"/>
          </p:nvPr>
        </p:nvSpPr>
        <p:spPr>
          <a:xfrm>
            <a:off x="1371599" y="457200"/>
            <a:ext cx="9982199" cy="1233488"/>
          </a:xfrm>
        </p:spPr>
        <p:txBody>
          <a:bodyPr>
            <a:normAutofit/>
          </a:bodyPr>
          <a:lstStyle>
            <a:lvl1pPr>
              <a:defRPr sz="32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CE94142-C469-4B0E-8C01-C64BA28F52D2}"/>
              </a:ext>
            </a:extLst>
          </p:cNvPr>
          <p:cNvSpPr>
            <a:spLocks noGrp="1"/>
          </p:cNvSpPr>
          <p:nvPr>
            <p:ph type="dt" sz="half" idx="10"/>
          </p:nvPr>
        </p:nvSpPr>
        <p:spPr/>
        <p:txBody>
          <a:bodyPr/>
          <a:lstStyle/>
          <a:p>
            <a:fld id="{75EC2A6B-6DC3-4A4D-B6D5-350C72D73A1A}" type="datetime2">
              <a:rPr lang="en-US" smtClean="0"/>
              <a:t>Thursday, December 17, 2020</a:t>
            </a:fld>
            <a:endParaRPr lang="en-US"/>
          </a:p>
        </p:txBody>
      </p:sp>
      <p:sp>
        <p:nvSpPr>
          <p:cNvPr id="4" name="Footer Placeholder 3">
            <a:extLst>
              <a:ext uri="{FF2B5EF4-FFF2-40B4-BE49-F238E27FC236}">
                <a16:creationId xmlns:a16="http://schemas.microsoft.com/office/drawing/2014/main" id="{02AAFCE6-5C7E-438F-8D4A-21E155681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ACFD88-63EA-427F-978C-B7844D1A5E32}"/>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1406665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82A4F0-76A5-4852-982B-32B3B685732E}"/>
              </a:ext>
            </a:extLst>
          </p:cNvPr>
          <p:cNvSpPr>
            <a:spLocks noGrp="1"/>
          </p:cNvSpPr>
          <p:nvPr>
            <p:ph type="dt" sz="half" idx="10"/>
          </p:nvPr>
        </p:nvSpPr>
        <p:spPr/>
        <p:txBody>
          <a:bodyPr/>
          <a:lstStyle/>
          <a:p>
            <a:fld id="{2EF1B3F7-269B-4DD4-8E85-4CDC6113790A}" type="datetime2">
              <a:rPr lang="en-US" smtClean="0"/>
              <a:t>Thursday, December 17, 2020</a:t>
            </a:fld>
            <a:endParaRPr lang="en-US"/>
          </a:p>
        </p:txBody>
      </p:sp>
      <p:sp>
        <p:nvSpPr>
          <p:cNvPr id="3" name="Footer Placeholder 2">
            <a:extLst>
              <a:ext uri="{FF2B5EF4-FFF2-40B4-BE49-F238E27FC236}">
                <a16:creationId xmlns:a16="http://schemas.microsoft.com/office/drawing/2014/main" id="{8750CFAE-4BEB-4272-A2E6-FDD9D6A032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3B71B7-74B7-4CF1-8FE0-F4863CD7D97C}"/>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272638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32BE-C4E5-4F12-AB53-EBEF2B76B251}"/>
              </a:ext>
            </a:extLst>
          </p:cNvPr>
          <p:cNvSpPr>
            <a:spLocks noGrp="1"/>
          </p:cNvSpPr>
          <p:nvPr>
            <p:ph type="title"/>
          </p:nvPr>
        </p:nvSpPr>
        <p:spPr>
          <a:xfrm>
            <a:off x="1318755" y="457200"/>
            <a:ext cx="3932237" cy="1921434"/>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FAE7F57-4ABF-4BA4-A892-38857A02F60D}"/>
              </a:ext>
            </a:extLst>
          </p:cNvPr>
          <p:cNvSpPr>
            <a:spLocks noGrp="1"/>
          </p:cNvSpPr>
          <p:nvPr>
            <p:ph idx="1"/>
          </p:nvPr>
        </p:nvSpPr>
        <p:spPr>
          <a:xfrm>
            <a:off x="5648130" y="987425"/>
            <a:ext cx="5707257"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32E444-E5BD-443F-AB83-84D7CE0AB768}"/>
              </a:ext>
            </a:extLst>
          </p:cNvPr>
          <p:cNvSpPr>
            <a:spLocks noGrp="1"/>
          </p:cNvSpPr>
          <p:nvPr>
            <p:ph type="body" sz="half" idx="2"/>
          </p:nvPr>
        </p:nvSpPr>
        <p:spPr>
          <a:xfrm>
            <a:off x="1318755" y="2799184"/>
            <a:ext cx="3932237" cy="306980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998A4-FD2F-4126-99C5-E2063AE02482}"/>
              </a:ext>
            </a:extLst>
          </p:cNvPr>
          <p:cNvSpPr>
            <a:spLocks noGrp="1"/>
          </p:cNvSpPr>
          <p:nvPr>
            <p:ph type="dt" sz="half" idx="10"/>
          </p:nvPr>
        </p:nvSpPr>
        <p:spPr/>
        <p:txBody>
          <a:bodyPr/>
          <a:lstStyle/>
          <a:p>
            <a:fld id="{1CDBAFBD-303A-4279-9F27-649AD95377A9}" type="datetime2">
              <a:rPr lang="en-US" smtClean="0"/>
              <a:t>Thursday, December 17, 2020</a:t>
            </a:fld>
            <a:endParaRPr lang="en-US"/>
          </a:p>
        </p:txBody>
      </p:sp>
      <p:sp>
        <p:nvSpPr>
          <p:cNvPr id="6" name="Footer Placeholder 5">
            <a:extLst>
              <a:ext uri="{FF2B5EF4-FFF2-40B4-BE49-F238E27FC236}">
                <a16:creationId xmlns:a16="http://schemas.microsoft.com/office/drawing/2014/main" id="{E96457D3-F808-4DB2-9C9C-B185E71F2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31BC9B-21D1-4D2D-B02E-C887A02CA373}"/>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3741348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43EC2-2D8C-4E8D-8CC7-9676480146E2}"/>
              </a:ext>
            </a:extLst>
          </p:cNvPr>
          <p:cNvSpPr>
            <a:spLocks noGrp="1"/>
          </p:cNvSpPr>
          <p:nvPr>
            <p:ph type="title"/>
          </p:nvPr>
        </p:nvSpPr>
        <p:spPr>
          <a:xfrm>
            <a:off x="1378966" y="681135"/>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66AF89-5FBD-43DD-958D-A5C608AE2E2C}"/>
              </a:ext>
            </a:extLst>
          </p:cNvPr>
          <p:cNvSpPr>
            <a:spLocks noGrp="1"/>
          </p:cNvSpPr>
          <p:nvPr>
            <p:ph type="pic" idx="1"/>
          </p:nvPr>
        </p:nvSpPr>
        <p:spPr>
          <a:xfrm>
            <a:off x="5834742" y="858417"/>
            <a:ext cx="5520645" cy="50026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770A545-2CE6-48C4-A725-EF68A3F1BFCB}"/>
              </a:ext>
            </a:extLst>
          </p:cNvPr>
          <p:cNvSpPr>
            <a:spLocks noGrp="1"/>
          </p:cNvSpPr>
          <p:nvPr>
            <p:ph type="body" sz="half" idx="2"/>
          </p:nvPr>
        </p:nvSpPr>
        <p:spPr>
          <a:xfrm>
            <a:off x="1378966" y="2281335"/>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466B2-6FE6-4352-BBF9-84BCD946C28B}"/>
              </a:ext>
            </a:extLst>
          </p:cNvPr>
          <p:cNvSpPr>
            <a:spLocks noGrp="1"/>
          </p:cNvSpPr>
          <p:nvPr>
            <p:ph type="dt" sz="half" idx="10"/>
          </p:nvPr>
        </p:nvSpPr>
        <p:spPr/>
        <p:txBody>
          <a:bodyPr/>
          <a:lstStyle/>
          <a:p>
            <a:fld id="{6A4DEBC1-6DCC-4832-A798-44F32355D6BC}" type="datetime2">
              <a:rPr lang="en-US" smtClean="0"/>
              <a:t>Thursday, December 17, 2020</a:t>
            </a:fld>
            <a:endParaRPr lang="en-US"/>
          </a:p>
        </p:txBody>
      </p:sp>
      <p:sp>
        <p:nvSpPr>
          <p:cNvPr id="6" name="Footer Placeholder 5">
            <a:extLst>
              <a:ext uri="{FF2B5EF4-FFF2-40B4-BE49-F238E27FC236}">
                <a16:creationId xmlns:a16="http://schemas.microsoft.com/office/drawing/2014/main" id="{398991BC-29A5-4182-BD83-9D99D28894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1C78F-6633-4604-8832-8E9D2DC768BB}"/>
              </a:ext>
            </a:extLst>
          </p:cNvPr>
          <p:cNvSpPr>
            <a:spLocks noGrp="1"/>
          </p:cNvSpPr>
          <p:nvPr>
            <p:ph type="sldNum" sz="quarter" idx="12"/>
          </p:nvPr>
        </p:nvSpPr>
        <p:spPr/>
        <p:txBody>
          <a:bodyPr/>
          <a:lstStyle/>
          <a:p>
            <a:fld id="{B9EAB3BA-07EE-4B64-A177-47C30D775877}" type="slidenum">
              <a:rPr lang="en-US" smtClean="0"/>
              <a:t>‹Nº›</a:t>
            </a:fld>
            <a:endParaRPr lang="en-US"/>
          </a:p>
        </p:txBody>
      </p:sp>
    </p:spTree>
    <p:extLst>
      <p:ext uri="{BB962C8B-B14F-4D97-AF65-F5344CB8AC3E}">
        <p14:creationId xmlns:p14="http://schemas.microsoft.com/office/powerpoint/2010/main" val="1553802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4C0BBB-0042-4603-A226-6117F3FD5B3C}"/>
              </a:ext>
            </a:extLst>
          </p:cNvPr>
          <p:cNvSpPr/>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44F520-2598-460E-9F91-B02F60830CA2}"/>
              </a:ext>
            </a:extLst>
          </p:cNvPr>
          <p:cNvSpPr/>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D478F2F-4F04-4604-9005-BF0CB1142512}"/>
              </a:ext>
            </a:extLst>
          </p:cNvPr>
          <p:cNvSpPr>
            <a:spLocks noGrp="1"/>
          </p:cNvSpPr>
          <p:nvPr>
            <p:ph type="title"/>
          </p:nvPr>
        </p:nvSpPr>
        <p:spPr>
          <a:xfrm>
            <a:off x="1371600" y="361666"/>
            <a:ext cx="9810376" cy="1659404"/>
          </a:xfrm>
          <a:prstGeom prst="rect">
            <a:avLst/>
          </a:prstGeom>
        </p:spPr>
        <p:txBody>
          <a:bodyPr vert="horz" lIns="0" tIns="0" rIns="0" bIns="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54A17D2-52AF-4B40-80A8-3E0DB855F297}"/>
              </a:ext>
            </a:extLst>
          </p:cNvPr>
          <p:cNvSpPr>
            <a:spLocks noGrp="1"/>
          </p:cNvSpPr>
          <p:nvPr>
            <p:ph type="body" idx="1"/>
          </p:nvPr>
        </p:nvSpPr>
        <p:spPr>
          <a:xfrm>
            <a:off x="1371600" y="2286000"/>
            <a:ext cx="9810376" cy="3857811"/>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592E0AA-D5B3-4BCF-BA69-209D9B335A06}"/>
              </a:ext>
            </a:extLst>
          </p:cNvPr>
          <p:cNvSpPr>
            <a:spLocks noGrp="1"/>
          </p:cNvSpPr>
          <p:nvPr>
            <p:ph type="dt" sz="half" idx="2"/>
          </p:nvPr>
        </p:nvSpPr>
        <p:spPr>
          <a:xfrm>
            <a:off x="7910111" y="6409170"/>
            <a:ext cx="3702392" cy="448830"/>
          </a:xfrm>
          <a:prstGeom prst="rect">
            <a:avLst/>
          </a:prstGeom>
        </p:spPr>
        <p:txBody>
          <a:bodyPr vert="horz" lIns="91440" tIns="45720" rIns="91440" bIns="45720" rtlCol="0" anchor="ctr"/>
          <a:lstStyle>
            <a:lvl1pPr algn="r">
              <a:defRPr sz="800" cap="all" spc="300" baseline="0">
                <a:solidFill>
                  <a:schemeClr val="bg1"/>
                </a:solidFill>
              </a:defRPr>
            </a:lvl1pPr>
          </a:lstStyle>
          <a:p>
            <a:fld id="{526CFC53-48E3-4FFC-8EC6-ABF38A666E3F}" type="datetime2">
              <a:rPr lang="en-US" smtClean="0"/>
              <a:t>Thursday, December 17, 2020</a:t>
            </a:fld>
            <a:endParaRPr lang="en-US"/>
          </a:p>
        </p:txBody>
      </p:sp>
      <p:sp>
        <p:nvSpPr>
          <p:cNvPr id="5" name="Footer Placeholder 4">
            <a:extLst>
              <a:ext uri="{FF2B5EF4-FFF2-40B4-BE49-F238E27FC236}">
                <a16:creationId xmlns:a16="http://schemas.microsoft.com/office/drawing/2014/main" id="{5F10A637-D86F-4FA1-985D-2D82456511B1}"/>
              </a:ext>
            </a:extLst>
          </p:cNvPr>
          <p:cNvSpPr>
            <a:spLocks noGrp="1"/>
          </p:cNvSpPr>
          <p:nvPr>
            <p:ph type="ftr" sz="quarter" idx="3"/>
          </p:nvPr>
        </p:nvSpPr>
        <p:spPr>
          <a:xfrm rot="5400000">
            <a:off x="-1828801" y="1912217"/>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endParaRPr lang="en-US"/>
          </a:p>
        </p:txBody>
      </p:sp>
      <p:sp>
        <p:nvSpPr>
          <p:cNvPr id="6" name="Slide Number Placeholder 5">
            <a:extLst>
              <a:ext uri="{FF2B5EF4-FFF2-40B4-BE49-F238E27FC236}">
                <a16:creationId xmlns:a16="http://schemas.microsoft.com/office/drawing/2014/main" id="{80F2FA4D-A931-46BA-B767-29A6FD5AAD2A}"/>
              </a:ext>
            </a:extLst>
          </p:cNvPr>
          <p:cNvSpPr>
            <a:spLocks noGrp="1"/>
          </p:cNvSpPr>
          <p:nvPr>
            <p:ph type="sldNum" sz="quarter" idx="4"/>
          </p:nvPr>
        </p:nvSpPr>
        <p:spPr>
          <a:xfrm>
            <a:off x="11669678" y="6408742"/>
            <a:ext cx="438652" cy="448830"/>
          </a:xfrm>
          <a:prstGeom prst="rect">
            <a:avLst/>
          </a:prstGeom>
        </p:spPr>
        <p:txBody>
          <a:bodyPr vert="horz" lIns="91440" tIns="45720" rIns="91440" bIns="45720" rtlCol="0" anchor="ctr"/>
          <a:lstStyle>
            <a:lvl1pPr algn="r">
              <a:defRPr sz="800">
                <a:solidFill>
                  <a:schemeClr val="bg1"/>
                </a:solidFill>
              </a:defRPr>
            </a:lvl1pPr>
          </a:lstStyle>
          <a:p>
            <a:fld id="{B9EAB3BA-07EE-4B64-A177-47C30D775877}" type="slidenum">
              <a:rPr lang="en-US" smtClean="0"/>
              <a:t>‹Nº›</a:t>
            </a:fld>
            <a:endParaRPr lang="en-US"/>
          </a:p>
        </p:txBody>
      </p:sp>
    </p:spTree>
    <p:extLst>
      <p:ext uri="{BB962C8B-B14F-4D97-AF65-F5344CB8AC3E}">
        <p14:creationId xmlns:p14="http://schemas.microsoft.com/office/powerpoint/2010/main" val="19936165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hermes.invias.gov.co/viajeroseguro/"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hermes.invias.gov.co/viajeroseguro/"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magen 6" descr="Vista de cerca de una carretera&#10;&#10;Descripción generada automáticamente">
            <a:extLst>
              <a:ext uri="{FF2B5EF4-FFF2-40B4-BE49-F238E27FC236}">
                <a16:creationId xmlns:a16="http://schemas.microsoft.com/office/drawing/2014/main" id="{8E411F30-DD43-42D4-92BA-BF39E93EC990}"/>
              </a:ext>
            </a:extLst>
          </p:cNvPr>
          <p:cNvPicPr>
            <a:picLocks noChangeAspect="1"/>
          </p:cNvPicPr>
          <p:nvPr/>
        </p:nvPicPr>
        <p:blipFill rotWithShape="1">
          <a:blip r:embed="rId2">
            <a:extLst>
              <a:ext uri="{28A0092B-C50C-407E-A947-70E740481C1C}">
                <a14:useLocalDpi xmlns:a14="http://schemas.microsoft.com/office/drawing/2010/main" val="0"/>
              </a:ext>
            </a:extLst>
          </a:blip>
          <a:srcRect l="22409" r="17493" b="4909"/>
          <a:stretch/>
        </p:blipFill>
        <p:spPr>
          <a:xfrm>
            <a:off x="3523488" y="10"/>
            <a:ext cx="8668512" cy="6857990"/>
          </a:xfrm>
          <a:prstGeom prst="rect">
            <a:avLst/>
          </a:prstGeom>
        </p:spPr>
      </p:pic>
      <p:sp>
        <p:nvSpPr>
          <p:cNvPr id="2" name="Título 1">
            <a:extLst>
              <a:ext uri="{FF2B5EF4-FFF2-40B4-BE49-F238E27FC236}">
                <a16:creationId xmlns:a16="http://schemas.microsoft.com/office/drawing/2014/main" id="{A59CF475-F8D7-4A84-844B-F27CD040CBFB}"/>
              </a:ext>
            </a:extLst>
          </p:cNvPr>
          <p:cNvSpPr>
            <a:spLocks noGrp="1"/>
          </p:cNvSpPr>
          <p:nvPr>
            <p:ph type="ctrTitle"/>
          </p:nvPr>
        </p:nvSpPr>
        <p:spPr>
          <a:xfrm>
            <a:off x="116031" y="1079501"/>
            <a:ext cx="3289157" cy="3204134"/>
          </a:xfrm>
        </p:spPr>
        <p:txBody>
          <a:bodyPr anchor="b">
            <a:normAutofit/>
          </a:bodyPr>
          <a:lstStyle/>
          <a:p>
            <a:pPr algn="l" rtl="0">
              <a:spcBef>
                <a:spcPts val="0"/>
              </a:spcBef>
              <a:spcAft>
                <a:spcPts val="0"/>
              </a:spcAft>
            </a:pPr>
            <a:r>
              <a:rPr lang="es-CO" sz="1600" dirty="0"/>
              <a:t>InfrastructuraVisible.org</a:t>
            </a:r>
          </a:p>
        </p:txBody>
      </p:sp>
      <p:sp>
        <p:nvSpPr>
          <p:cNvPr id="3" name="Subtítulo 2">
            <a:extLst>
              <a:ext uri="{FF2B5EF4-FFF2-40B4-BE49-F238E27FC236}">
                <a16:creationId xmlns:a16="http://schemas.microsoft.com/office/drawing/2014/main" id="{8AB2B890-CDD5-4D3B-888B-A0FB02CC93A3}"/>
              </a:ext>
            </a:extLst>
          </p:cNvPr>
          <p:cNvSpPr>
            <a:spLocks noGrp="1"/>
          </p:cNvSpPr>
          <p:nvPr>
            <p:ph type="subTitle" idx="1"/>
          </p:nvPr>
        </p:nvSpPr>
        <p:spPr>
          <a:xfrm>
            <a:off x="39831" y="4863397"/>
            <a:ext cx="3441558" cy="1208141"/>
          </a:xfrm>
        </p:spPr>
        <p:txBody>
          <a:bodyPr>
            <a:normAutofit fontScale="40000" lnSpcReduction="20000"/>
          </a:bodyPr>
          <a:lstStyle/>
          <a:p>
            <a:pPr algn="l"/>
            <a:r>
              <a:rPr lang="es-ES" sz="1400" i="1" dirty="0">
                <a:latin typeface="Arial Rounded MT Bold" panose="020F0704030504030204" pitchFamily="34" charset="0"/>
                <a:cs typeface="Arial" panose="020B0604020202020204" pitchFamily="34" charset="0"/>
              </a:rPr>
              <a:t>Iniciativa de la Universidad de los Andes que permite el libre acceso a la información sobre la infraestructura colombiana y su relación con indicadores de desarrollo socioeconómico.</a:t>
            </a:r>
          </a:p>
          <a:p>
            <a:pPr algn="l"/>
            <a:endParaRPr lang="es-CO" sz="1400" dirty="0">
              <a:latin typeface="Arial Rounded MT Bold" panose="020F0704030504030204" pitchFamily="34" charset="0"/>
            </a:endParaRPr>
          </a:p>
        </p:txBody>
      </p:sp>
      <p:sp>
        <p:nvSpPr>
          <p:cNvPr id="5" name="Marcador de número de diapositiva 4">
            <a:extLst>
              <a:ext uri="{FF2B5EF4-FFF2-40B4-BE49-F238E27FC236}">
                <a16:creationId xmlns:a16="http://schemas.microsoft.com/office/drawing/2014/main" id="{546DCBD6-B9BA-4755-92D2-9364E73F9540}"/>
              </a:ext>
            </a:extLst>
          </p:cNvPr>
          <p:cNvSpPr>
            <a:spLocks noGrp="1"/>
          </p:cNvSpPr>
          <p:nvPr>
            <p:ph type="sldNum" sz="quarter" idx="12"/>
          </p:nvPr>
        </p:nvSpPr>
        <p:spPr>
          <a:xfrm>
            <a:off x="8970819" y="6356350"/>
            <a:ext cx="2743200" cy="365125"/>
          </a:xfrm>
        </p:spPr>
        <p:txBody>
          <a:bodyPr>
            <a:normAutofit/>
          </a:bodyPr>
          <a:lstStyle/>
          <a:p>
            <a:pPr>
              <a:spcAft>
                <a:spcPts val="600"/>
              </a:spcAft>
            </a:pPr>
            <a:fld id="{B9EAB3BA-07EE-4B64-A177-47C30D775877}" type="slidenum">
              <a:rPr lang="en-US">
                <a:solidFill>
                  <a:schemeClr val="tx1"/>
                </a:solidFill>
              </a:rPr>
              <a:pPr>
                <a:spcAft>
                  <a:spcPts val="600"/>
                </a:spcAft>
              </a:pPr>
              <a:t>1</a:t>
            </a:fld>
            <a:endParaRPr lang="en-US" dirty="0">
              <a:solidFill>
                <a:schemeClr val="tx1"/>
              </a:solidFill>
            </a:endParaRPr>
          </a:p>
        </p:txBody>
      </p:sp>
    </p:spTree>
    <p:extLst>
      <p:ext uri="{BB962C8B-B14F-4D97-AF65-F5344CB8AC3E}">
        <p14:creationId xmlns:p14="http://schemas.microsoft.com/office/powerpoint/2010/main" val="351471535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F4BB25-E55B-4784-ADE4-2660DCC2381D}"/>
              </a:ext>
            </a:extLst>
          </p:cNvPr>
          <p:cNvSpPr>
            <a:spLocks noGrp="1"/>
          </p:cNvSpPr>
          <p:nvPr>
            <p:ph type="title"/>
          </p:nvPr>
        </p:nvSpPr>
        <p:spPr/>
        <p:txBody>
          <a:bodyPr/>
          <a:lstStyle/>
          <a:p>
            <a:r>
              <a:rPr lang="en-US" dirty="0" err="1"/>
              <a:t>Exploración</a:t>
            </a:r>
            <a:r>
              <a:rPr lang="en-US" dirty="0"/>
              <a:t> de </a:t>
            </a:r>
            <a:r>
              <a:rPr lang="en-US" dirty="0" err="1"/>
              <a:t>datos</a:t>
            </a:r>
            <a:r>
              <a:rPr lang="en-US" dirty="0"/>
              <a:t>: </a:t>
            </a:r>
            <a:r>
              <a:rPr lang="en-US" dirty="0" err="1"/>
              <a:t>AEropuertos</a:t>
            </a:r>
            <a:endParaRPr lang="es-CO" dirty="0"/>
          </a:p>
        </p:txBody>
      </p:sp>
      <p:sp>
        <p:nvSpPr>
          <p:cNvPr id="3" name="Marcador de contenido 2">
            <a:extLst>
              <a:ext uri="{FF2B5EF4-FFF2-40B4-BE49-F238E27FC236}">
                <a16:creationId xmlns:a16="http://schemas.microsoft.com/office/drawing/2014/main" id="{41A397DA-D0AE-4C76-866A-FF68749481BE}"/>
              </a:ext>
            </a:extLst>
          </p:cNvPr>
          <p:cNvSpPr>
            <a:spLocks noGrp="1"/>
          </p:cNvSpPr>
          <p:nvPr>
            <p:ph idx="1"/>
          </p:nvPr>
        </p:nvSpPr>
        <p:spPr/>
        <p:txBody>
          <a:bodyPr>
            <a:normAutofit/>
          </a:bodyPr>
          <a:lstStyle/>
          <a:p>
            <a:r>
              <a:rPr lang="es-CO" dirty="0"/>
              <a:t>Existen tres tablas de datos:</a:t>
            </a:r>
          </a:p>
          <a:p>
            <a:r>
              <a:rPr lang="es-CO" dirty="0"/>
              <a:t>Aeropuertos del mundo: Ubicación Geográfica, altitud, longitud, latitud y abreviaciones. 9301 datos</a:t>
            </a:r>
          </a:p>
          <a:p>
            <a:r>
              <a:rPr lang="es-CO" dirty="0"/>
              <a:t>Aeropuertos Colombia: Ubicación Geográfica, altitud, longitud, latitud, abreviaciones, ancho de la pista, longitud  de la pista, resolución de construcción, clase, Tipo de aeropuerto. 886 datos</a:t>
            </a:r>
          </a:p>
          <a:p>
            <a:r>
              <a:rPr lang="es-CO" dirty="0"/>
              <a:t>Histórico de datos: 2004-2018 de carácter mensual, nombre de la ruta, origen, destino, tipo de vuelo, numero de vuelos mensuales, aerolínea, tipo de avión, numero de sillas, pasajeros que abordaron, carga ofrecida y carga abordo. 605449 datos. </a:t>
            </a:r>
            <a:endParaRPr lang="es-CO" dirty="0">
              <a:solidFill>
                <a:srgbClr val="FF0000"/>
              </a:solidFill>
            </a:endParaRPr>
          </a:p>
        </p:txBody>
      </p:sp>
      <p:sp>
        <p:nvSpPr>
          <p:cNvPr id="4" name="Marcador de número de diapositiva 3">
            <a:extLst>
              <a:ext uri="{FF2B5EF4-FFF2-40B4-BE49-F238E27FC236}">
                <a16:creationId xmlns:a16="http://schemas.microsoft.com/office/drawing/2014/main" id="{886CD404-B570-4172-BFB6-87194553A2BC}"/>
              </a:ext>
            </a:extLst>
          </p:cNvPr>
          <p:cNvSpPr>
            <a:spLocks noGrp="1"/>
          </p:cNvSpPr>
          <p:nvPr>
            <p:ph type="sldNum" sz="quarter" idx="12"/>
          </p:nvPr>
        </p:nvSpPr>
        <p:spPr/>
        <p:txBody>
          <a:bodyPr/>
          <a:lstStyle/>
          <a:p>
            <a:fld id="{B9EAB3BA-07EE-4B64-A177-47C30D775877}" type="slidenum">
              <a:rPr lang="en-US" smtClean="0"/>
              <a:t>10</a:t>
            </a:fld>
            <a:endParaRPr lang="en-US"/>
          </a:p>
        </p:txBody>
      </p:sp>
    </p:spTree>
    <p:extLst>
      <p:ext uri="{BB962C8B-B14F-4D97-AF65-F5344CB8AC3E}">
        <p14:creationId xmlns:p14="http://schemas.microsoft.com/office/powerpoint/2010/main" val="29963535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F4BB25-E55B-4784-ADE4-2660DCC2381D}"/>
              </a:ext>
            </a:extLst>
          </p:cNvPr>
          <p:cNvSpPr>
            <a:spLocks noGrp="1"/>
          </p:cNvSpPr>
          <p:nvPr>
            <p:ph type="title"/>
          </p:nvPr>
        </p:nvSpPr>
        <p:spPr/>
        <p:txBody>
          <a:bodyPr>
            <a:normAutofit/>
          </a:bodyPr>
          <a:lstStyle/>
          <a:p>
            <a:r>
              <a:rPr lang="en-US" dirty="0" err="1"/>
              <a:t>Exploración</a:t>
            </a:r>
            <a:r>
              <a:rPr lang="en-US" dirty="0"/>
              <a:t> de </a:t>
            </a:r>
            <a:r>
              <a:rPr lang="en-US" dirty="0" err="1"/>
              <a:t>datos</a:t>
            </a:r>
            <a:r>
              <a:rPr lang="en-US" dirty="0"/>
              <a:t>: PUERTOs</a:t>
            </a:r>
            <a:endParaRPr lang="es-CO" dirty="0"/>
          </a:p>
        </p:txBody>
      </p:sp>
      <p:sp>
        <p:nvSpPr>
          <p:cNvPr id="3" name="Marcador de contenido 2">
            <a:extLst>
              <a:ext uri="{FF2B5EF4-FFF2-40B4-BE49-F238E27FC236}">
                <a16:creationId xmlns:a16="http://schemas.microsoft.com/office/drawing/2014/main" id="{41A397DA-D0AE-4C76-866A-FF68749481BE}"/>
              </a:ext>
            </a:extLst>
          </p:cNvPr>
          <p:cNvSpPr>
            <a:spLocks noGrp="1"/>
          </p:cNvSpPr>
          <p:nvPr>
            <p:ph idx="1"/>
          </p:nvPr>
        </p:nvSpPr>
        <p:spPr/>
        <p:txBody>
          <a:bodyPr>
            <a:normAutofit fontScale="77500" lnSpcReduction="20000"/>
          </a:bodyPr>
          <a:lstStyle/>
          <a:p>
            <a:r>
              <a:rPr lang="es-CO" dirty="0"/>
              <a:t>Existen dos tablas de datos:</a:t>
            </a:r>
          </a:p>
          <a:p>
            <a:r>
              <a:rPr lang="es-CO" dirty="0"/>
              <a:t>Sociedades portuarias: Nombre de la sociedad portuaria, Zona (Ciudad), Latitud, Longitud, Tipo (P</a:t>
            </a:r>
            <a:r>
              <a:rPr lang="en-US" dirty="0"/>
              <a:t>ú</a:t>
            </a:r>
            <a:r>
              <a:rPr lang="es-CO" dirty="0" err="1"/>
              <a:t>blico</a:t>
            </a:r>
            <a:r>
              <a:rPr lang="es-CO" dirty="0"/>
              <a:t>, Privado), Departamento, Municipio, Código del departamento, Código del municipio, </a:t>
            </a:r>
            <a:r>
              <a:rPr lang="es-ES" dirty="0"/>
              <a:t>Toneladas de carbón comercializadas, Toneladas de contenedores comercializadas, Toneladas comercializadas de materiales generales, Toneladas comercializadas de granel líquida (químicos, petróleo, combustibles entre otros), Toneladas comercializadas de granel sólido, Toneladas de otros productos no nombrados anteriormente, Toneladas totales comercializadas. 55 registros. </a:t>
            </a:r>
            <a:r>
              <a:rPr lang="es-ES" dirty="0">
                <a:solidFill>
                  <a:srgbClr val="FF0000"/>
                </a:solidFill>
              </a:rPr>
              <a:t>Dice que las toneladas son al año pero ningún registro especifica el año, o si es promedio histórico, pero corresponden al ultimo registro de la tabla Histórico de aeropuertos.</a:t>
            </a:r>
            <a:endParaRPr lang="es-CO" dirty="0"/>
          </a:p>
          <a:p>
            <a:r>
              <a:rPr lang="es-CO" dirty="0"/>
              <a:t>Histórico de puertos: Nombre de la sociedad portuaria, Zona (Ciudad), Latitud, Longitud, Tipo (P</a:t>
            </a:r>
            <a:r>
              <a:rPr lang="en-US" dirty="0"/>
              <a:t>ú</a:t>
            </a:r>
            <a:r>
              <a:rPr lang="es-CO" dirty="0" err="1"/>
              <a:t>blico</a:t>
            </a:r>
            <a:r>
              <a:rPr lang="es-CO" dirty="0"/>
              <a:t>, Privado), Departamento, Municipio, Código del departamento, Código del municipio, Año del registro, </a:t>
            </a:r>
            <a:r>
              <a:rPr lang="es-ES" dirty="0"/>
              <a:t>Toneladas comercializadas de materiales generales, Toneladas comercializadas de granel líquida (químicos, petróleo, combustibles entre otros), Toneladas comercializadas de granel sólido, Toneladas de otros productos no nombrados anteriormente, Toneladas totales comercializadas. 280 registros. </a:t>
            </a:r>
            <a:r>
              <a:rPr lang="es-ES" dirty="0">
                <a:solidFill>
                  <a:srgbClr val="FF0000"/>
                </a:solidFill>
              </a:rPr>
              <a:t>(Consolidado de 2019 esta semana)</a:t>
            </a:r>
            <a:endParaRPr lang="es-CO" dirty="0">
              <a:solidFill>
                <a:srgbClr val="FF0000"/>
              </a:solidFill>
            </a:endParaRPr>
          </a:p>
        </p:txBody>
      </p:sp>
      <p:sp>
        <p:nvSpPr>
          <p:cNvPr id="4" name="Marcador de número de diapositiva 3">
            <a:extLst>
              <a:ext uri="{FF2B5EF4-FFF2-40B4-BE49-F238E27FC236}">
                <a16:creationId xmlns:a16="http://schemas.microsoft.com/office/drawing/2014/main" id="{886CD404-B570-4172-BFB6-87194553A2BC}"/>
              </a:ext>
            </a:extLst>
          </p:cNvPr>
          <p:cNvSpPr>
            <a:spLocks noGrp="1"/>
          </p:cNvSpPr>
          <p:nvPr>
            <p:ph type="sldNum" sz="quarter" idx="12"/>
          </p:nvPr>
        </p:nvSpPr>
        <p:spPr/>
        <p:txBody>
          <a:bodyPr/>
          <a:lstStyle/>
          <a:p>
            <a:fld id="{B9EAB3BA-07EE-4B64-A177-47C30D775877}" type="slidenum">
              <a:rPr lang="en-US" smtClean="0"/>
              <a:t>11</a:t>
            </a:fld>
            <a:endParaRPr lang="en-US"/>
          </a:p>
        </p:txBody>
      </p:sp>
    </p:spTree>
    <p:extLst>
      <p:ext uri="{BB962C8B-B14F-4D97-AF65-F5344CB8AC3E}">
        <p14:creationId xmlns:p14="http://schemas.microsoft.com/office/powerpoint/2010/main" val="34001102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F4BB25-E55B-4784-ADE4-2660DCC2381D}"/>
              </a:ext>
            </a:extLst>
          </p:cNvPr>
          <p:cNvSpPr>
            <a:spLocks noGrp="1"/>
          </p:cNvSpPr>
          <p:nvPr>
            <p:ph type="title"/>
          </p:nvPr>
        </p:nvSpPr>
        <p:spPr/>
        <p:txBody>
          <a:bodyPr/>
          <a:lstStyle/>
          <a:p>
            <a:r>
              <a:rPr lang="en-US" dirty="0" err="1"/>
              <a:t>Exploración</a:t>
            </a:r>
            <a:r>
              <a:rPr lang="en-US" dirty="0"/>
              <a:t> de </a:t>
            </a:r>
            <a:r>
              <a:rPr lang="en-US" dirty="0" err="1"/>
              <a:t>datos</a:t>
            </a:r>
            <a:r>
              <a:rPr lang="en-US" dirty="0"/>
              <a:t>: VIAS</a:t>
            </a:r>
            <a:endParaRPr lang="es-CO" dirty="0"/>
          </a:p>
        </p:txBody>
      </p:sp>
      <p:sp>
        <p:nvSpPr>
          <p:cNvPr id="3" name="Marcador de contenido 2">
            <a:extLst>
              <a:ext uri="{FF2B5EF4-FFF2-40B4-BE49-F238E27FC236}">
                <a16:creationId xmlns:a16="http://schemas.microsoft.com/office/drawing/2014/main" id="{41A397DA-D0AE-4C76-866A-FF68749481BE}"/>
              </a:ext>
            </a:extLst>
          </p:cNvPr>
          <p:cNvSpPr>
            <a:spLocks noGrp="1"/>
          </p:cNvSpPr>
          <p:nvPr>
            <p:ph idx="1"/>
          </p:nvPr>
        </p:nvSpPr>
        <p:spPr/>
        <p:txBody>
          <a:bodyPr>
            <a:normAutofit fontScale="85000" lnSpcReduction="10000"/>
          </a:bodyPr>
          <a:lstStyle/>
          <a:p>
            <a:r>
              <a:rPr lang="es-CO" dirty="0"/>
              <a:t>Carreteras: </a:t>
            </a:r>
          </a:p>
          <a:p>
            <a:r>
              <a:rPr lang="es-CO" dirty="0"/>
              <a:t>Existe 1 tabla de registros, y dos archivos JSON.</a:t>
            </a:r>
          </a:p>
          <a:p>
            <a:r>
              <a:rPr lang="es-CO" dirty="0"/>
              <a:t>Concesiones: Nombre del proyecto, Generación, Ola, Nombre de la concesión, </a:t>
            </a:r>
            <a:r>
              <a:rPr lang="es-CO" dirty="0" err="1"/>
              <a:t>Nit</a:t>
            </a:r>
            <a:r>
              <a:rPr lang="es-CO" dirty="0"/>
              <a:t>, Numero del contrato, Dirección concesionario, Teléfono, pagina web, departamento, valor del contrato, vigencia, fecha firma, fecha estimada de entrega, longitud concesionada, longitud de doble calzada, longitud de calzada sencilla, longitud segunda calzada, mejoramiento y o rehabilitación del contrato, longitud tercer carril, interventoría, viaducto contratado, intervención túneles contratados, sitios críticos contratados. 47 registros.</a:t>
            </a:r>
          </a:p>
          <a:p>
            <a:r>
              <a:rPr lang="es-CO" dirty="0"/>
              <a:t>Red primaria: id, nombre, geometría (Arreglo de puntos con longitud y latitud que describen la ruta)</a:t>
            </a:r>
          </a:p>
          <a:p>
            <a:r>
              <a:rPr lang="es-CO" dirty="0"/>
              <a:t>Vías cuarta generación: id, nombre, geometría (Arreglo de puntos con longitud y latitud que describen la ruta)</a:t>
            </a:r>
          </a:p>
        </p:txBody>
      </p:sp>
      <p:sp>
        <p:nvSpPr>
          <p:cNvPr id="4" name="Marcador de número de diapositiva 3">
            <a:extLst>
              <a:ext uri="{FF2B5EF4-FFF2-40B4-BE49-F238E27FC236}">
                <a16:creationId xmlns:a16="http://schemas.microsoft.com/office/drawing/2014/main" id="{886CD404-B570-4172-BFB6-87194553A2BC}"/>
              </a:ext>
            </a:extLst>
          </p:cNvPr>
          <p:cNvSpPr>
            <a:spLocks noGrp="1"/>
          </p:cNvSpPr>
          <p:nvPr>
            <p:ph type="sldNum" sz="quarter" idx="12"/>
          </p:nvPr>
        </p:nvSpPr>
        <p:spPr/>
        <p:txBody>
          <a:bodyPr/>
          <a:lstStyle/>
          <a:p>
            <a:fld id="{B9EAB3BA-07EE-4B64-A177-47C30D775877}" type="slidenum">
              <a:rPr lang="en-US" smtClean="0"/>
              <a:t>12</a:t>
            </a:fld>
            <a:endParaRPr lang="en-US"/>
          </a:p>
        </p:txBody>
      </p:sp>
    </p:spTree>
    <p:extLst>
      <p:ext uri="{BB962C8B-B14F-4D97-AF65-F5344CB8AC3E}">
        <p14:creationId xmlns:p14="http://schemas.microsoft.com/office/powerpoint/2010/main" val="367008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F4BB25-E55B-4784-ADE4-2660DCC2381D}"/>
              </a:ext>
            </a:extLst>
          </p:cNvPr>
          <p:cNvSpPr>
            <a:spLocks noGrp="1"/>
          </p:cNvSpPr>
          <p:nvPr>
            <p:ph type="title"/>
          </p:nvPr>
        </p:nvSpPr>
        <p:spPr/>
        <p:txBody>
          <a:bodyPr/>
          <a:lstStyle/>
          <a:p>
            <a:r>
              <a:rPr lang="en-US" dirty="0" err="1"/>
              <a:t>Exploración</a:t>
            </a:r>
            <a:r>
              <a:rPr lang="en-US" dirty="0"/>
              <a:t> de </a:t>
            </a:r>
            <a:r>
              <a:rPr lang="en-US" dirty="0" err="1"/>
              <a:t>datos</a:t>
            </a:r>
            <a:r>
              <a:rPr lang="en-US" dirty="0"/>
              <a:t>: VIAS</a:t>
            </a:r>
            <a:endParaRPr lang="es-CO" dirty="0"/>
          </a:p>
        </p:txBody>
      </p:sp>
      <p:sp>
        <p:nvSpPr>
          <p:cNvPr id="3" name="Marcador de contenido 2">
            <a:extLst>
              <a:ext uri="{FF2B5EF4-FFF2-40B4-BE49-F238E27FC236}">
                <a16:creationId xmlns:a16="http://schemas.microsoft.com/office/drawing/2014/main" id="{41A397DA-D0AE-4C76-866A-FF68749481BE}"/>
              </a:ext>
            </a:extLst>
          </p:cNvPr>
          <p:cNvSpPr>
            <a:spLocks noGrp="1"/>
          </p:cNvSpPr>
          <p:nvPr>
            <p:ph idx="1"/>
          </p:nvPr>
        </p:nvSpPr>
        <p:spPr/>
        <p:txBody>
          <a:bodyPr>
            <a:normAutofit/>
          </a:bodyPr>
          <a:lstStyle/>
          <a:p>
            <a:r>
              <a:rPr lang="es-CO" dirty="0"/>
              <a:t>Vías férreas: </a:t>
            </a:r>
          </a:p>
          <a:p>
            <a:r>
              <a:rPr lang="es-CO" dirty="0"/>
              <a:t>Existen dos archivos JSON.</a:t>
            </a:r>
          </a:p>
          <a:p>
            <a:r>
              <a:rPr lang="es-CO" dirty="0"/>
              <a:t>Red férrea: id, nombre, geometría (Arreglo de puntos con longitud y latitud que describen la ruta)</a:t>
            </a:r>
          </a:p>
          <a:p>
            <a:r>
              <a:rPr lang="es-CO" dirty="0"/>
              <a:t>Red férrea en uso: id, nombre, geometría (Arreglo de puntos con longitud y latitud que describen la ruta)</a:t>
            </a:r>
          </a:p>
        </p:txBody>
      </p:sp>
      <p:sp>
        <p:nvSpPr>
          <p:cNvPr id="4" name="Marcador de número de diapositiva 3">
            <a:extLst>
              <a:ext uri="{FF2B5EF4-FFF2-40B4-BE49-F238E27FC236}">
                <a16:creationId xmlns:a16="http://schemas.microsoft.com/office/drawing/2014/main" id="{886CD404-B570-4172-BFB6-87194553A2BC}"/>
              </a:ext>
            </a:extLst>
          </p:cNvPr>
          <p:cNvSpPr>
            <a:spLocks noGrp="1"/>
          </p:cNvSpPr>
          <p:nvPr>
            <p:ph type="sldNum" sz="quarter" idx="12"/>
          </p:nvPr>
        </p:nvSpPr>
        <p:spPr/>
        <p:txBody>
          <a:bodyPr/>
          <a:lstStyle/>
          <a:p>
            <a:fld id="{B9EAB3BA-07EE-4B64-A177-47C30D775877}" type="slidenum">
              <a:rPr lang="en-US" smtClean="0"/>
              <a:t>13</a:t>
            </a:fld>
            <a:endParaRPr lang="en-US"/>
          </a:p>
        </p:txBody>
      </p:sp>
    </p:spTree>
    <p:extLst>
      <p:ext uri="{BB962C8B-B14F-4D97-AF65-F5344CB8AC3E}">
        <p14:creationId xmlns:p14="http://schemas.microsoft.com/office/powerpoint/2010/main" val="1467524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F4BB25-E55B-4784-ADE4-2660DCC2381D}"/>
              </a:ext>
            </a:extLst>
          </p:cNvPr>
          <p:cNvSpPr>
            <a:spLocks noGrp="1"/>
          </p:cNvSpPr>
          <p:nvPr>
            <p:ph type="title"/>
          </p:nvPr>
        </p:nvSpPr>
        <p:spPr/>
        <p:txBody>
          <a:bodyPr/>
          <a:lstStyle/>
          <a:p>
            <a:r>
              <a:rPr lang="en-US" dirty="0" err="1"/>
              <a:t>Exploración</a:t>
            </a:r>
            <a:r>
              <a:rPr lang="en-US" dirty="0"/>
              <a:t> de </a:t>
            </a:r>
            <a:r>
              <a:rPr lang="en-US" dirty="0" err="1"/>
              <a:t>datos</a:t>
            </a:r>
            <a:r>
              <a:rPr lang="en-US" dirty="0"/>
              <a:t>: VIAS</a:t>
            </a:r>
            <a:endParaRPr lang="es-CO" dirty="0"/>
          </a:p>
        </p:txBody>
      </p:sp>
      <p:sp>
        <p:nvSpPr>
          <p:cNvPr id="3" name="Marcador de contenido 2">
            <a:extLst>
              <a:ext uri="{FF2B5EF4-FFF2-40B4-BE49-F238E27FC236}">
                <a16:creationId xmlns:a16="http://schemas.microsoft.com/office/drawing/2014/main" id="{41A397DA-D0AE-4C76-866A-FF68749481BE}"/>
              </a:ext>
            </a:extLst>
          </p:cNvPr>
          <p:cNvSpPr>
            <a:spLocks noGrp="1"/>
          </p:cNvSpPr>
          <p:nvPr>
            <p:ph idx="1"/>
          </p:nvPr>
        </p:nvSpPr>
        <p:spPr>
          <a:xfrm>
            <a:off x="1371600" y="2026568"/>
            <a:ext cx="10240903" cy="3956179"/>
          </a:xfrm>
        </p:spPr>
        <p:txBody>
          <a:bodyPr>
            <a:normAutofit fontScale="85000" lnSpcReduction="10000"/>
          </a:bodyPr>
          <a:lstStyle/>
          <a:p>
            <a:r>
              <a:rPr lang="es-CO" dirty="0"/>
              <a:t>Varios: </a:t>
            </a:r>
          </a:p>
          <a:p>
            <a:r>
              <a:rPr lang="es-CO" dirty="0"/>
              <a:t>Tabla Peajes: Código de la vía, Nombre, Responsable, Costo por categoría, Sector, Administrador, Ubicación en lenguaje natural, Teléfono fijo, Teléfono Móvil, costo por eje adicional, Nombre de las Categorías, Latitud, Longitud, Departamento, código departamento. 173 registros.</a:t>
            </a:r>
          </a:p>
          <a:p>
            <a:r>
              <a:rPr lang="es-CO" dirty="0">
                <a:solidFill>
                  <a:srgbClr val="FF0000"/>
                </a:solidFill>
              </a:rPr>
              <a:t>ANI: Vehículos que pasan anual, construir histórico de recaudo de peajes – Análisis de recaudo histórico por ruta. 2014-2019.</a:t>
            </a:r>
          </a:p>
          <a:p>
            <a:r>
              <a:rPr lang="es-CO" dirty="0"/>
              <a:t>Tabla Puentes: Nombre, Carretera, Punto de referencia del puente, administrador, numero de luces, longitud de luz mínima, longitud de luz máxima, longitud total del puente, longitud del tablero del puente, ancho del anden derecho e izquierdo, departamento, municipio, código departamento y código municipio. 3055 registros.</a:t>
            </a:r>
          </a:p>
          <a:p>
            <a:r>
              <a:rPr lang="es-CO" dirty="0"/>
              <a:t>Tabla Túneles: Nombre del túnel, código del proyecto, proyecto, generación, estado, latitud, longitud, departamento, municipio, código departamento, código municipio. 73 registros.</a:t>
            </a:r>
          </a:p>
        </p:txBody>
      </p:sp>
      <p:sp>
        <p:nvSpPr>
          <p:cNvPr id="4" name="Marcador de número de diapositiva 3">
            <a:extLst>
              <a:ext uri="{FF2B5EF4-FFF2-40B4-BE49-F238E27FC236}">
                <a16:creationId xmlns:a16="http://schemas.microsoft.com/office/drawing/2014/main" id="{886CD404-B570-4172-BFB6-87194553A2BC}"/>
              </a:ext>
            </a:extLst>
          </p:cNvPr>
          <p:cNvSpPr>
            <a:spLocks noGrp="1"/>
          </p:cNvSpPr>
          <p:nvPr>
            <p:ph type="sldNum" sz="quarter" idx="12"/>
          </p:nvPr>
        </p:nvSpPr>
        <p:spPr/>
        <p:txBody>
          <a:bodyPr/>
          <a:lstStyle/>
          <a:p>
            <a:fld id="{B9EAB3BA-07EE-4B64-A177-47C30D775877}" type="slidenum">
              <a:rPr lang="en-US" smtClean="0"/>
              <a:t>14</a:t>
            </a:fld>
            <a:endParaRPr lang="en-US"/>
          </a:p>
        </p:txBody>
      </p:sp>
    </p:spTree>
    <p:extLst>
      <p:ext uri="{BB962C8B-B14F-4D97-AF65-F5344CB8AC3E}">
        <p14:creationId xmlns:p14="http://schemas.microsoft.com/office/powerpoint/2010/main" val="11126170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B31C89-146C-47DA-90BA-F7BFFCEDA97B}"/>
              </a:ext>
            </a:extLst>
          </p:cNvPr>
          <p:cNvSpPr>
            <a:spLocks noGrp="1"/>
          </p:cNvSpPr>
          <p:nvPr>
            <p:ph type="title"/>
          </p:nvPr>
        </p:nvSpPr>
        <p:spPr/>
        <p:txBody>
          <a:bodyPr/>
          <a:lstStyle/>
          <a:p>
            <a:r>
              <a:rPr lang="en-US" dirty="0" err="1"/>
              <a:t>Información</a:t>
            </a:r>
            <a:r>
              <a:rPr lang="en-US" dirty="0"/>
              <a:t> de </a:t>
            </a:r>
            <a:r>
              <a:rPr lang="en-US" dirty="0" err="1"/>
              <a:t>invias</a:t>
            </a:r>
            <a:endParaRPr lang="es-CO" dirty="0"/>
          </a:p>
        </p:txBody>
      </p:sp>
      <p:sp>
        <p:nvSpPr>
          <p:cNvPr id="3" name="Marcador de contenido 2">
            <a:extLst>
              <a:ext uri="{FF2B5EF4-FFF2-40B4-BE49-F238E27FC236}">
                <a16:creationId xmlns:a16="http://schemas.microsoft.com/office/drawing/2014/main" id="{A432D3D6-36D3-4510-8538-8B9838F84E10}"/>
              </a:ext>
            </a:extLst>
          </p:cNvPr>
          <p:cNvSpPr>
            <a:spLocks noGrp="1"/>
          </p:cNvSpPr>
          <p:nvPr>
            <p:ph idx="1"/>
          </p:nvPr>
        </p:nvSpPr>
        <p:spPr>
          <a:xfrm>
            <a:off x="1371600" y="2108741"/>
            <a:ext cx="10240903" cy="3956179"/>
          </a:xfrm>
        </p:spPr>
        <p:txBody>
          <a:bodyPr>
            <a:normAutofit fontScale="92500" lnSpcReduction="20000"/>
          </a:bodyPr>
          <a:lstStyle/>
          <a:p>
            <a:r>
              <a:rPr lang="es-CO" b="1" dirty="0">
                <a:hlinkClick r:id="rId2" tooltip="https://hermes.invias.gov.co/viajeroseguro/"/>
              </a:rPr>
              <a:t>https://hermes.invias.gov.co/viajeroseguro/</a:t>
            </a:r>
            <a:endParaRPr lang="es-CO" b="1" dirty="0"/>
          </a:p>
          <a:p>
            <a:r>
              <a:rPr lang="es-CO" dirty="0" err="1"/>
              <a:t>Datasets</a:t>
            </a:r>
            <a:r>
              <a:rPr lang="es-CO" dirty="0"/>
              <a:t> disponibles </a:t>
            </a:r>
            <a:r>
              <a:rPr lang="es-CO" dirty="0" err="1"/>
              <a:t>RESTfull</a:t>
            </a:r>
            <a:r>
              <a:rPr lang="es-CO" dirty="0"/>
              <a:t> API: (tablas con información Estadística y </a:t>
            </a:r>
            <a:r>
              <a:rPr lang="es-CO" dirty="0" err="1"/>
              <a:t>GEOJson</a:t>
            </a:r>
            <a:r>
              <a:rPr lang="es-CO" dirty="0"/>
              <a:t> con información geográfica),</a:t>
            </a:r>
          </a:p>
          <a:p>
            <a:r>
              <a:rPr lang="es-CO" dirty="0"/>
              <a:t>Poste de Referencia: Ultima actualización - Junio 2017</a:t>
            </a:r>
          </a:p>
          <a:p>
            <a:r>
              <a:rPr lang="es-CO" dirty="0"/>
              <a:t>Puentes: Ultima actualización - Junio 2017</a:t>
            </a:r>
          </a:p>
          <a:p>
            <a:r>
              <a:rPr lang="es-CO" dirty="0"/>
              <a:t>Peajes: Ultima actualización - septiembre 2020</a:t>
            </a:r>
          </a:p>
          <a:p>
            <a:r>
              <a:rPr lang="es-CO" dirty="0"/>
              <a:t>Red Vial de Colombia: Ultima actualización – septiembre 2019</a:t>
            </a:r>
          </a:p>
          <a:p>
            <a:r>
              <a:rPr lang="es-CO" dirty="0"/>
              <a:t>No hay acceso a la información en tiempo real de Viajero Seguro. (eventos) </a:t>
            </a:r>
          </a:p>
          <a:p>
            <a:r>
              <a:rPr lang="es-CO" dirty="0"/>
              <a:t>Los eventos en las vías no están actualizados constantemente, existen registros de hace mas de 1 año. </a:t>
            </a:r>
          </a:p>
        </p:txBody>
      </p:sp>
      <p:sp>
        <p:nvSpPr>
          <p:cNvPr id="4" name="Marcador de número de diapositiva 3">
            <a:extLst>
              <a:ext uri="{FF2B5EF4-FFF2-40B4-BE49-F238E27FC236}">
                <a16:creationId xmlns:a16="http://schemas.microsoft.com/office/drawing/2014/main" id="{7034C622-B65E-43FC-8E11-1854DB144CFE}"/>
              </a:ext>
            </a:extLst>
          </p:cNvPr>
          <p:cNvSpPr>
            <a:spLocks noGrp="1"/>
          </p:cNvSpPr>
          <p:nvPr>
            <p:ph type="sldNum" sz="quarter" idx="12"/>
          </p:nvPr>
        </p:nvSpPr>
        <p:spPr/>
        <p:txBody>
          <a:bodyPr/>
          <a:lstStyle/>
          <a:p>
            <a:fld id="{B9EAB3BA-07EE-4B64-A177-47C30D775877}" type="slidenum">
              <a:rPr lang="en-US" smtClean="0"/>
              <a:t>15</a:t>
            </a:fld>
            <a:endParaRPr lang="en-US"/>
          </a:p>
        </p:txBody>
      </p:sp>
    </p:spTree>
    <p:extLst>
      <p:ext uri="{BB962C8B-B14F-4D97-AF65-F5344CB8AC3E}">
        <p14:creationId xmlns:p14="http://schemas.microsoft.com/office/powerpoint/2010/main" val="1145373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B31C89-146C-47DA-90BA-F7BFFCEDA97B}"/>
              </a:ext>
            </a:extLst>
          </p:cNvPr>
          <p:cNvSpPr>
            <a:spLocks noGrp="1"/>
          </p:cNvSpPr>
          <p:nvPr>
            <p:ph type="title"/>
          </p:nvPr>
        </p:nvSpPr>
        <p:spPr/>
        <p:txBody>
          <a:bodyPr/>
          <a:lstStyle/>
          <a:p>
            <a:r>
              <a:rPr lang="en-US" dirty="0" err="1"/>
              <a:t>Información</a:t>
            </a:r>
            <a:r>
              <a:rPr lang="en-US" dirty="0"/>
              <a:t> de </a:t>
            </a:r>
            <a:r>
              <a:rPr lang="en-US" dirty="0" err="1"/>
              <a:t>invias</a:t>
            </a:r>
            <a:endParaRPr lang="es-CO" dirty="0"/>
          </a:p>
        </p:txBody>
      </p:sp>
      <p:sp>
        <p:nvSpPr>
          <p:cNvPr id="4" name="Marcador de número de diapositiva 3">
            <a:extLst>
              <a:ext uri="{FF2B5EF4-FFF2-40B4-BE49-F238E27FC236}">
                <a16:creationId xmlns:a16="http://schemas.microsoft.com/office/drawing/2014/main" id="{7034C622-B65E-43FC-8E11-1854DB144CFE}"/>
              </a:ext>
            </a:extLst>
          </p:cNvPr>
          <p:cNvSpPr>
            <a:spLocks noGrp="1"/>
          </p:cNvSpPr>
          <p:nvPr>
            <p:ph type="sldNum" sz="quarter" idx="12"/>
          </p:nvPr>
        </p:nvSpPr>
        <p:spPr/>
        <p:txBody>
          <a:bodyPr/>
          <a:lstStyle/>
          <a:p>
            <a:fld id="{B9EAB3BA-07EE-4B64-A177-47C30D775877}" type="slidenum">
              <a:rPr lang="en-US" smtClean="0"/>
              <a:t>16</a:t>
            </a:fld>
            <a:endParaRPr lang="en-US"/>
          </a:p>
        </p:txBody>
      </p:sp>
      <p:pic>
        <p:nvPicPr>
          <p:cNvPr id="8" name="Imagen 7">
            <a:extLst>
              <a:ext uri="{FF2B5EF4-FFF2-40B4-BE49-F238E27FC236}">
                <a16:creationId xmlns:a16="http://schemas.microsoft.com/office/drawing/2014/main" id="{0E7E7B8A-EA00-46D7-89F7-C6A0678C77F1}"/>
              </a:ext>
            </a:extLst>
          </p:cNvPr>
          <p:cNvPicPr>
            <a:picLocks noChangeAspect="1"/>
          </p:cNvPicPr>
          <p:nvPr/>
        </p:nvPicPr>
        <p:blipFill rotWithShape="1">
          <a:blip r:embed="rId2"/>
          <a:srcRect t="8961"/>
          <a:stretch/>
        </p:blipFill>
        <p:spPr>
          <a:xfrm>
            <a:off x="1371600" y="1996874"/>
            <a:ext cx="9281604" cy="4361374"/>
          </a:xfrm>
          <a:prstGeom prst="rect">
            <a:avLst/>
          </a:prstGeom>
        </p:spPr>
      </p:pic>
    </p:spTree>
    <p:extLst>
      <p:ext uri="{BB962C8B-B14F-4D97-AF65-F5344CB8AC3E}">
        <p14:creationId xmlns:p14="http://schemas.microsoft.com/office/powerpoint/2010/main" val="23471869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B31C89-146C-47DA-90BA-F7BFFCEDA97B}"/>
              </a:ext>
            </a:extLst>
          </p:cNvPr>
          <p:cNvSpPr>
            <a:spLocks noGrp="1"/>
          </p:cNvSpPr>
          <p:nvPr>
            <p:ph type="title"/>
          </p:nvPr>
        </p:nvSpPr>
        <p:spPr/>
        <p:txBody>
          <a:bodyPr/>
          <a:lstStyle/>
          <a:p>
            <a:r>
              <a:rPr lang="en-US" dirty="0" err="1"/>
              <a:t>Exploración</a:t>
            </a:r>
            <a:r>
              <a:rPr lang="en-US" dirty="0"/>
              <a:t> de </a:t>
            </a:r>
            <a:r>
              <a:rPr lang="en-US" dirty="0" err="1"/>
              <a:t>datos</a:t>
            </a:r>
            <a:r>
              <a:rPr lang="en-US" dirty="0"/>
              <a:t> </a:t>
            </a:r>
            <a:r>
              <a:rPr lang="en-US" dirty="0" err="1"/>
              <a:t>invias</a:t>
            </a:r>
            <a:r>
              <a:rPr lang="en-US" dirty="0"/>
              <a:t>: Red vial</a:t>
            </a:r>
            <a:endParaRPr lang="es-CO" dirty="0"/>
          </a:p>
        </p:txBody>
      </p:sp>
      <p:sp>
        <p:nvSpPr>
          <p:cNvPr id="3" name="Marcador de contenido 2">
            <a:extLst>
              <a:ext uri="{FF2B5EF4-FFF2-40B4-BE49-F238E27FC236}">
                <a16:creationId xmlns:a16="http://schemas.microsoft.com/office/drawing/2014/main" id="{A432D3D6-36D3-4510-8538-8B9838F84E10}"/>
              </a:ext>
            </a:extLst>
          </p:cNvPr>
          <p:cNvSpPr>
            <a:spLocks noGrp="1"/>
          </p:cNvSpPr>
          <p:nvPr>
            <p:ph idx="1"/>
          </p:nvPr>
        </p:nvSpPr>
        <p:spPr>
          <a:xfrm>
            <a:off x="1371600" y="2108741"/>
            <a:ext cx="10240903" cy="954055"/>
          </a:xfrm>
        </p:spPr>
        <p:txBody>
          <a:bodyPr>
            <a:normAutofit/>
          </a:bodyPr>
          <a:lstStyle/>
          <a:p>
            <a:r>
              <a:rPr lang="es-CO" dirty="0"/>
              <a:t>Red Vial de Colombia: Ultima actualización – septiembre 2019:</a:t>
            </a:r>
          </a:p>
          <a:p>
            <a:pPr lvl="1"/>
            <a:r>
              <a:rPr lang="es-CO" dirty="0"/>
              <a:t> Archivo </a:t>
            </a:r>
            <a:r>
              <a:rPr lang="es-CO" dirty="0" err="1"/>
              <a:t>GeoJSON</a:t>
            </a:r>
            <a:r>
              <a:rPr lang="es-CO" dirty="0"/>
              <a:t> - Red Primaria y secundaria: 618 vs 923</a:t>
            </a:r>
          </a:p>
        </p:txBody>
      </p:sp>
      <p:sp>
        <p:nvSpPr>
          <p:cNvPr id="4" name="Marcador de número de diapositiva 3">
            <a:extLst>
              <a:ext uri="{FF2B5EF4-FFF2-40B4-BE49-F238E27FC236}">
                <a16:creationId xmlns:a16="http://schemas.microsoft.com/office/drawing/2014/main" id="{7034C622-B65E-43FC-8E11-1854DB144CFE}"/>
              </a:ext>
            </a:extLst>
          </p:cNvPr>
          <p:cNvSpPr>
            <a:spLocks noGrp="1"/>
          </p:cNvSpPr>
          <p:nvPr>
            <p:ph type="sldNum" sz="quarter" idx="12"/>
          </p:nvPr>
        </p:nvSpPr>
        <p:spPr/>
        <p:txBody>
          <a:bodyPr/>
          <a:lstStyle/>
          <a:p>
            <a:fld id="{B9EAB3BA-07EE-4B64-A177-47C30D775877}" type="slidenum">
              <a:rPr lang="en-US" smtClean="0"/>
              <a:t>17</a:t>
            </a:fld>
            <a:endParaRPr lang="en-US"/>
          </a:p>
        </p:txBody>
      </p:sp>
      <p:pic>
        <p:nvPicPr>
          <p:cNvPr id="6" name="Imagen 5">
            <a:extLst>
              <a:ext uri="{FF2B5EF4-FFF2-40B4-BE49-F238E27FC236}">
                <a16:creationId xmlns:a16="http://schemas.microsoft.com/office/drawing/2014/main" id="{1EAD6383-15AC-4578-9611-2F45EE599A13}"/>
              </a:ext>
            </a:extLst>
          </p:cNvPr>
          <p:cNvPicPr>
            <a:picLocks noChangeAspect="1"/>
          </p:cNvPicPr>
          <p:nvPr/>
        </p:nvPicPr>
        <p:blipFill>
          <a:blip r:embed="rId2"/>
          <a:stretch>
            <a:fillRect/>
          </a:stretch>
        </p:blipFill>
        <p:spPr>
          <a:xfrm>
            <a:off x="1623771" y="2998505"/>
            <a:ext cx="4298199" cy="2951971"/>
          </a:xfrm>
          <a:prstGeom prst="rect">
            <a:avLst/>
          </a:prstGeom>
        </p:spPr>
      </p:pic>
      <p:pic>
        <p:nvPicPr>
          <p:cNvPr id="8" name="Imagen 7">
            <a:extLst>
              <a:ext uri="{FF2B5EF4-FFF2-40B4-BE49-F238E27FC236}">
                <a16:creationId xmlns:a16="http://schemas.microsoft.com/office/drawing/2014/main" id="{93817A78-FBEB-45C3-B2CD-A4992AAD3DDB}"/>
              </a:ext>
            </a:extLst>
          </p:cNvPr>
          <p:cNvPicPr>
            <a:picLocks noChangeAspect="1"/>
          </p:cNvPicPr>
          <p:nvPr/>
        </p:nvPicPr>
        <p:blipFill>
          <a:blip r:embed="rId3"/>
          <a:stretch>
            <a:fillRect/>
          </a:stretch>
        </p:blipFill>
        <p:spPr>
          <a:xfrm>
            <a:off x="6735192" y="2993994"/>
            <a:ext cx="3269459" cy="2951971"/>
          </a:xfrm>
          <a:prstGeom prst="rect">
            <a:avLst/>
          </a:prstGeom>
        </p:spPr>
      </p:pic>
    </p:spTree>
    <p:extLst>
      <p:ext uri="{BB962C8B-B14F-4D97-AF65-F5344CB8AC3E}">
        <p14:creationId xmlns:p14="http://schemas.microsoft.com/office/powerpoint/2010/main" val="34105573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B31C89-146C-47DA-90BA-F7BFFCEDA97B}"/>
              </a:ext>
            </a:extLst>
          </p:cNvPr>
          <p:cNvSpPr>
            <a:spLocks noGrp="1"/>
          </p:cNvSpPr>
          <p:nvPr>
            <p:ph type="title"/>
          </p:nvPr>
        </p:nvSpPr>
        <p:spPr/>
        <p:txBody>
          <a:bodyPr/>
          <a:lstStyle/>
          <a:p>
            <a:r>
              <a:rPr lang="en-US" dirty="0" err="1"/>
              <a:t>Exploración</a:t>
            </a:r>
            <a:r>
              <a:rPr lang="en-US" dirty="0"/>
              <a:t> de </a:t>
            </a:r>
            <a:r>
              <a:rPr lang="en-US" dirty="0" err="1"/>
              <a:t>datos</a:t>
            </a:r>
            <a:r>
              <a:rPr lang="en-US" dirty="0"/>
              <a:t> </a:t>
            </a:r>
            <a:r>
              <a:rPr lang="en-US" dirty="0" err="1"/>
              <a:t>invias</a:t>
            </a:r>
            <a:r>
              <a:rPr lang="en-US" dirty="0"/>
              <a:t>: Red vial</a:t>
            </a:r>
            <a:endParaRPr lang="es-CO" dirty="0"/>
          </a:p>
        </p:txBody>
      </p:sp>
      <p:sp>
        <p:nvSpPr>
          <p:cNvPr id="3" name="Marcador de contenido 2">
            <a:extLst>
              <a:ext uri="{FF2B5EF4-FFF2-40B4-BE49-F238E27FC236}">
                <a16:creationId xmlns:a16="http://schemas.microsoft.com/office/drawing/2014/main" id="{A432D3D6-36D3-4510-8538-8B9838F84E10}"/>
              </a:ext>
            </a:extLst>
          </p:cNvPr>
          <p:cNvSpPr>
            <a:spLocks noGrp="1"/>
          </p:cNvSpPr>
          <p:nvPr>
            <p:ph idx="1"/>
          </p:nvPr>
        </p:nvSpPr>
        <p:spPr>
          <a:xfrm>
            <a:off x="1371600" y="2108741"/>
            <a:ext cx="10240903" cy="3956179"/>
          </a:xfrm>
        </p:spPr>
        <p:txBody>
          <a:bodyPr>
            <a:normAutofit fontScale="92500" lnSpcReduction="10000"/>
          </a:bodyPr>
          <a:lstStyle/>
          <a:p>
            <a:r>
              <a:rPr lang="es-CO" dirty="0"/>
              <a:t>Red Vial de Colombia: Ultima actualización – septiembre 2019:</a:t>
            </a:r>
          </a:p>
          <a:p>
            <a:pPr lvl="1"/>
            <a:r>
              <a:rPr lang="es-CO" dirty="0"/>
              <a:t> Archivo </a:t>
            </a:r>
            <a:r>
              <a:rPr lang="es-CO" dirty="0" err="1"/>
              <a:t>GeoJSON</a:t>
            </a:r>
            <a:r>
              <a:rPr lang="es-CO" dirty="0"/>
              <a:t> - Red Primaria y secundaria:</a:t>
            </a:r>
          </a:p>
          <a:p>
            <a:pPr lvl="1"/>
            <a:r>
              <a:rPr lang="es-CO" dirty="0"/>
              <a:t>Archivo CSV: </a:t>
            </a:r>
          </a:p>
          <a:p>
            <a:pPr lvl="2"/>
            <a:r>
              <a:rPr lang="es-CO" dirty="0"/>
              <a:t>618 registros</a:t>
            </a:r>
          </a:p>
          <a:p>
            <a:pPr lvl="2"/>
            <a:r>
              <a:rPr lang="es-CO" dirty="0"/>
              <a:t>ID por tramo con referencia al ID del archivo </a:t>
            </a:r>
            <a:r>
              <a:rPr lang="es-CO" dirty="0" err="1"/>
              <a:t>GeoJSON</a:t>
            </a:r>
            <a:endParaRPr lang="es-CO" dirty="0"/>
          </a:p>
          <a:p>
            <a:pPr lvl="2"/>
            <a:r>
              <a:rPr lang="es-CO" dirty="0" err="1"/>
              <a:t>Codigo</a:t>
            </a:r>
            <a:r>
              <a:rPr lang="es-CO" dirty="0"/>
              <a:t> del tramo de </a:t>
            </a:r>
            <a:r>
              <a:rPr lang="es-CO" dirty="0" err="1"/>
              <a:t>via</a:t>
            </a:r>
            <a:r>
              <a:rPr lang="es-CO" dirty="0"/>
              <a:t>, </a:t>
            </a:r>
            <a:r>
              <a:rPr lang="es-CO" dirty="0" err="1"/>
              <a:t>Codigo</a:t>
            </a:r>
            <a:r>
              <a:rPr lang="es-CO" dirty="0"/>
              <a:t> de la vía a la que pertenece el tramo, ID del punto de referencia Inicial, ID punto de referencia Inicial, </a:t>
            </a:r>
            <a:r>
              <a:rPr lang="es-CO" dirty="0" err="1"/>
              <a:t>Codigo</a:t>
            </a:r>
            <a:r>
              <a:rPr lang="es-CO" dirty="0"/>
              <a:t> del territorio, Nombre del tramo, nombre del sector, </a:t>
            </a:r>
            <a:r>
              <a:rPr lang="es-CO" dirty="0" err="1"/>
              <a:t>Codigo</a:t>
            </a:r>
            <a:r>
              <a:rPr lang="es-CO" dirty="0"/>
              <a:t> Administrador, Numero de calzadas, Fuente de la </a:t>
            </a:r>
            <a:r>
              <a:rPr lang="es-CO" dirty="0" err="1"/>
              <a:t>informaci</a:t>
            </a:r>
            <a:r>
              <a:rPr lang="en-US" dirty="0" err="1"/>
              <a:t>ón</a:t>
            </a:r>
            <a:r>
              <a:rPr lang="en-US" dirty="0"/>
              <a:t>, </a:t>
            </a:r>
            <a:r>
              <a:rPr lang="en-US" dirty="0" err="1"/>
              <a:t>Fecha</a:t>
            </a:r>
            <a:r>
              <a:rPr lang="en-US" dirty="0"/>
              <a:t> de la consulta, </a:t>
            </a:r>
            <a:r>
              <a:rPr lang="en-US" dirty="0" err="1"/>
              <a:t>Fecha</a:t>
            </a:r>
            <a:r>
              <a:rPr lang="en-US" dirty="0"/>
              <a:t> de </a:t>
            </a:r>
            <a:r>
              <a:rPr lang="en-US" dirty="0" err="1"/>
              <a:t>Actualización</a:t>
            </a:r>
            <a:r>
              <a:rPr lang="en-US" dirty="0"/>
              <a:t>, </a:t>
            </a:r>
            <a:r>
              <a:rPr lang="en-US" dirty="0" err="1"/>
              <a:t>Observaciónes</a:t>
            </a:r>
            <a:r>
              <a:rPr lang="en-US" dirty="0"/>
              <a:t> de </a:t>
            </a:r>
            <a:r>
              <a:rPr lang="en-US" dirty="0" err="1"/>
              <a:t>invias</a:t>
            </a:r>
            <a:r>
              <a:rPr lang="en-US" dirty="0"/>
              <a:t>, Estado de la via, </a:t>
            </a:r>
            <a:r>
              <a:rPr lang="en-US" dirty="0" err="1"/>
              <a:t>Observaciones</a:t>
            </a:r>
            <a:r>
              <a:rPr lang="en-US" dirty="0"/>
              <a:t> IGAC.</a:t>
            </a:r>
          </a:p>
          <a:p>
            <a:pPr lvl="2"/>
            <a:r>
              <a:rPr lang="es-CO" dirty="0"/>
              <a:t>Campos que no son claros: </a:t>
            </a:r>
            <a:r>
              <a:rPr lang="es-CO" dirty="0" err="1"/>
              <a:t>pr_ini_con</a:t>
            </a:r>
            <a:r>
              <a:rPr lang="es-CO" dirty="0"/>
              <a:t>, </a:t>
            </a:r>
            <a:r>
              <a:rPr lang="es-CO" dirty="0" err="1"/>
              <a:t>pr_fin_con</a:t>
            </a:r>
            <a:r>
              <a:rPr lang="es-CO" dirty="0"/>
              <a:t>, ruleid_1, </a:t>
            </a:r>
            <a:r>
              <a:rPr lang="es-CO" dirty="0" err="1"/>
              <a:t>inline_fid</a:t>
            </a:r>
            <a:r>
              <a:rPr lang="es-CO" dirty="0"/>
              <a:t>, </a:t>
            </a:r>
            <a:r>
              <a:rPr lang="es-CO" dirty="0" err="1"/>
              <a:t>simInflag</a:t>
            </a:r>
            <a:r>
              <a:rPr lang="es-CO" dirty="0"/>
              <a:t>, </a:t>
            </a:r>
            <a:r>
              <a:rPr lang="es-CO" dirty="0" err="1"/>
              <a:t>maxsimptoñ</a:t>
            </a:r>
            <a:r>
              <a:rPr lang="es-CO" dirty="0"/>
              <a:t> </a:t>
            </a:r>
            <a:r>
              <a:rPr lang="es-CO" dirty="0" err="1"/>
              <a:t>minsmiptol</a:t>
            </a:r>
            <a:r>
              <a:rPr lang="es-CO" dirty="0"/>
              <a:t>. </a:t>
            </a:r>
          </a:p>
          <a:p>
            <a:pPr lvl="2"/>
            <a:endParaRPr lang="es-CO" dirty="0"/>
          </a:p>
        </p:txBody>
      </p:sp>
      <p:sp>
        <p:nvSpPr>
          <p:cNvPr id="4" name="Marcador de número de diapositiva 3">
            <a:extLst>
              <a:ext uri="{FF2B5EF4-FFF2-40B4-BE49-F238E27FC236}">
                <a16:creationId xmlns:a16="http://schemas.microsoft.com/office/drawing/2014/main" id="{7034C622-B65E-43FC-8E11-1854DB144CFE}"/>
              </a:ext>
            </a:extLst>
          </p:cNvPr>
          <p:cNvSpPr>
            <a:spLocks noGrp="1"/>
          </p:cNvSpPr>
          <p:nvPr>
            <p:ph type="sldNum" sz="quarter" idx="12"/>
          </p:nvPr>
        </p:nvSpPr>
        <p:spPr/>
        <p:txBody>
          <a:bodyPr/>
          <a:lstStyle/>
          <a:p>
            <a:fld id="{B9EAB3BA-07EE-4B64-A177-47C30D775877}" type="slidenum">
              <a:rPr lang="en-US" smtClean="0"/>
              <a:t>18</a:t>
            </a:fld>
            <a:endParaRPr lang="en-US"/>
          </a:p>
        </p:txBody>
      </p:sp>
    </p:spTree>
    <p:extLst>
      <p:ext uri="{BB962C8B-B14F-4D97-AF65-F5344CB8AC3E}">
        <p14:creationId xmlns:p14="http://schemas.microsoft.com/office/powerpoint/2010/main" val="39942935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B31C89-146C-47DA-90BA-F7BFFCEDA97B}"/>
              </a:ext>
            </a:extLst>
          </p:cNvPr>
          <p:cNvSpPr>
            <a:spLocks noGrp="1"/>
          </p:cNvSpPr>
          <p:nvPr>
            <p:ph type="title"/>
          </p:nvPr>
        </p:nvSpPr>
        <p:spPr/>
        <p:txBody>
          <a:bodyPr/>
          <a:lstStyle/>
          <a:p>
            <a:r>
              <a:rPr lang="en-US" dirty="0" err="1"/>
              <a:t>Exploracion</a:t>
            </a:r>
            <a:r>
              <a:rPr lang="en-US" dirty="0"/>
              <a:t> de </a:t>
            </a:r>
            <a:r>
              <a:rPr lang="en-US" dirty="0" err="1"/>
              <a:t>datos</a:t>
            </a:r>
            <a:r>
              <a:rPr lang="en-US" dirty="0"/>
              <a:t> </a:t>
            </a:r>
            <a:r>
              <a:rPr lang="en-US" dirty="0" err="1"/>
              <a:t>invias</a:t>
            </a:r>
            <a:r>
              <a:rPr lang="en-US" dirty="0"/>
              <a:t>: Red vial</a:t>
            </a:r>
            <a:endParaRPr lang="es-CO" dirty="0"/>
          </a:p>
        </p:txBody>
      </p:sp>
      <p:sp>
        <p:nvSpPr>
          <p:cNvPr id="3" name="Marcador de contenido 2">
            <a:extLst>
              <a:ext uri="{FF2B5EF4-FFF2-40B4-BE49-F238E27FC236}">
                <a16:creationId xmlns:a16="http://schemas.microsoft.com/office/drawing/2014/main" id="{A432D3D6-36D3-4510-8538-8B9838F84E10}"/>
              </a:ext>
            </a:extLst>
          </p:cNvPr>
          <p:cNvSpPr>
            <a:spLocks noGrp="1"/>
          </p:cNvSpPr>
          <p:nvPr>
            <p:ph idx="1"/>
          </p:nvPr>
        </p:nvSpPr>
        <p:spPr>
          <a:xfrm>
            <a:off x="1371600" y="2108741"/>
            <a:ext cx="10240903" cy="4164571"/>
          </a:xfrm>
        </p:spPr>
        <p:txBody>
          <a:bodyPr>
            <a:normAutofit fontScale="85000" lnSpcReduction="10000"/>
          </a:bodyPr>
          <a:lstStyle/>
          <a:p>
            <a:r>
              <a:rPr lang="es-CO" dirty="0"/>
              <a:t>Red Vial de Colombia: Ultima actualización – septiembre 2019:</a:t>
            </a:r>
          </a:p>
          <a:p>
            <a:pPr lvl="1"/>
            <a:r>
              <a:rPr lang="es-CO" dirty="0"/>
              <a:t> Archivo </a:t>
            </a:r>
            <a:r>
              <a:rPr lang="es-CO" dirty="0" err="1"/>
              <a:t>GeoJSON</a:t>
            </a:r>
            <a:r>
              <a:rPr lang="es-CO" dirty="0"/>
              <a:t> - Red Primaria y secundaria</a:t>
            </a:r>
          </a:p>
          <a:p>
            <a:pPr lvl="2"/>
            <a:r>
              <a:rPr lang="es-CO" dirty="0"/>
              <a:t>Numero de tramos: 618</a:t>
            </a:r>
          </a:p>
          <a:p>
            <a:pPr lvl="2"/>
            <a:r>
              <a:rPr lang="es-CO" dirty="0"/>
              <a:t>Numero total de puntos: 356,205</a:t>
            </a:r>
          </a:p>
          <a:p>
            <a:pPr lvl="2"/>
            <a:r>
              <a:rPr lang="es-CO" dirty="0"/>
              <a:t>Promedio de puntos geográficos por tramo: 576.38</a:t>
            </a:r>
          </a:p>
          <a:p>
            <a:pPr lvl="2"/>
            <a:r>
              <a:rPr lang="es-CO" dirty="0"/>
              <a:t>Máximo numero de puntos geográficos en un tramo: 4973</a:t>
            </a:r>
          </a:p>
          <a:p>
            <a:pPr lvl="2"/>
            <a:r>
              <a:rPr lang="es-CO" dirty="0"/>
              <a:t>Mínimo numero de puntos geográficos en un tramo: 2</a:t>
            </a:r>
          </a:p>
          <a:p>
            <a:pPr lvl="1"/>
            <a:r>
              <a:rPr lang="es-CO" dirty="0"/>
              <a:t>Red vial Primaria </a:t>
            </a:r>
            <a:r>
              <a:rPr lang="es-CO" dirty="0" err="1"/>
              <a:t>Infractructura</a:t>
            </a:r>
            <a:r>
              <a:rPr lang="es-CO" dirty="0"/>
              <a:t> visible:</a:t>
            </a:r>
          </a:p>
          <a:p>
            <a:pPr lvl="2"/>
            <a:r>
              <a:rPr lang="es-CO" dirty="0"/>
              <a:t>Numero de tramos: 922</a:t>
            </a:r>
          </a:p>
          <a:p>
            <a:pPr lvl="2"/>
            <a:r>
              <a:rPr lang="es-CO" dirty="0"/>
              <a:t>Numero total de puntos: 94,771</a:t>
            </a:r>
          </a:p>
          <a:p>
            <a:pPr lvl="2"/>
            <a:r>
              <a:rPr lang="es-CO" dirty="0"/>
              <a:t>Promedio de puntos geográficos por tramo: 102.78</a:t>
            </a:r>
          </a:p>
          <a:p>
            <a:pPr lvl="2"/>
            <a:r>
              <a:rPr lang="es-CO" dirty="0"/>
              <a:t>Máximo numero de puntos geográficos en un tramo: 2298</a:t>
            </a:r>
          </a:p>
          <a:p>
            <a:pPr lvl="2"/>
            <a:r>
              <a:rPr lang="es-CO" dirty="0"/>
              <a:t>Mínimo numero de puntos geográficos en un tramo: 2</a:t>
            </a:r>
          </a:p>
          <a:p>
            <a:pPr lvl="1"/>
            <a:endParaRPr lang="es-CO" dirty="0"/>
          </a:p>
        </p:txBody>
      </p:sp>
      <p:sp>
        <p:nvSpPr>
          <p:cNvPr id="4" name="Marcador de número de diapositiva 3">
            <a:extLst>
              <a:ext uri="{FF2B5EF4-FFF2-40B4-BE49-F238E27FC236}">
                <a16:creationId xmlns:a16="http://schemas.microsoft.com/office/drawing/2014/main" id="{7034C622-B65E-43FC-8E11-1854DB144CFE}"/>
              </a:ext>
            </a:extLst>
          </p:cNvPr>
          <p:cNvSpPr>
            <a:spLocks noGrp="1"/>
          </p:cNvSpPr>
          <p:nvPr>
            <p:ph type="sldNum" sz="quarter" idx="12"/>
          </p:nvPr>
        </p:nvSpPr>
        <p:spPr/>
        <p:txBody>
          <a:bodyPr/>
          <a:lstStyle/>
          <a:p>
            <a:fld id="{B9EAB3BA-07EE-4B64-A177-47C30D775877}" type="slidenum">
              <a:rPr lang="en-US" smtClean="0"/>
              <a:t>19</a:t>
            </a:fld>
            <a:endParaRPr lang="en-US"/>
          </a:p>
        </p:txBody>
      </p:sp>
    </p:spTree>
    <p:extLst>
      <p:ext uri="{BB962C8B-B14F-4D97-AF65-F5344CB8AC3E}">
        <p14:creationId xmlns:p14="http://schemas.microsoft.com/office/powerpoint/2010/main" val="1677493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F960E7-C35F-4F0F-91B5-4874655DD2A0}"/>
              </a:ext>
            </a:extLst>
          </p:cNvPr>
          <p:cNvSpPr>
            <a:spLocks noGrp="1"/>
          </p:cNvSpPr>
          <p:nvPr>
            <p:ph type="title"/>
          </p:nvPr>
        </p:nvSpPr>
        <p:spPr/>
        <p:txBody>
          <a:bodyPr/>
          <a:lstStyle/>
          <a:p>
            <a:r>
              <a:rPr lang="es-CO" dirty="0"/>
              <a:t>Objetivos del proyecto</a:t>
            </a:r>
          </a:p>
        </p:txBody>
      </p:sp>
      <p:sp>
        <p:nvSpPr>
          <p:cNvPr id="3" name="Marcador de contenido 2">
            <a:extLst>
              <a:ext uri="{FF2B5EF4-FFF2-40B4-BE49-F238E27FC236}">
                <a16:creationId xmlns:a16="http://schemas.microsoft.com/office/drawing/2014/main" id="{9B6ED0F1-8B6D-4409-BE74-B8F1949D48DF}"/>
              </a:ext>
            </a:extLst>
          </p:cNvPr>
          <p:cNvSpPr>
            <a:spLocks noGrp="1"/>
          </p:cNvSpPr>
          <p:nvPr>
            <p:ph idx="1"/>
          </p:nvPr>
        </p:nvSpPr>
        <p:spPr/>
        <p:txBody>
          <a:bodyPr/>
          <a:lstStyle/>
          <a:p>
            <a:r>
              <a:rPr lang="es-CO" dirty="0"/>
              <a:t>Realizar análisis útiles a la demografía objetivo de la iniciativa InfraestructuraVisible.org sobre los datos que la iniciativa ya ha trabajado previamente. Especialmente los datos de Vías, Aeropuertos y Puertos.</a:t>
            </a:r>
          </a:p>
          <a:p>
            <a:r>
              <a:rPr lang="es-CO" dirty="0"/>
              <a:t>Descubrir indicadores interesantes intrínsecos a los datos que no han sido explorados por la iniciativa.</a:t>
            </a:r>
          </a:p>
          <a:p>
            <a:r>
              <a:rPr lang="es-CO" dirty="0"/>
              <a:t>Ampliar la gama de análisis que se pueden observar en la pagina web de InfrastruturaVisible.org</a:t>
            </a:r>
          </a:p>
        </p:txBody>
      </p:sp>
      <p:sp>
        <p:nvSpPr>
          <p:cNvPr id="4" name="Marcador de número de diapositiva 3">
            <a:extLst>
              <a:ext uri="{FF2B5EF4-FFF2-40B4-BE49-F238E27FC236}">
                <a16:creationId xmlns:a16="http://schemas.microsoft.com/office/drawing/2014/main" id="{F5E405B9-1266-4930-A4F5-BEC8AF1BD7B6}"/>
              </a:ext>
            </a:extLst>
          </p:cNvPr>
          <p:cNvSpPr>
            <a:spLocks noGrp="1"/>
          </p:cNvSpPr>
          <p:nvPr>
            <p:ph type="sldNum" sz="quarter" idx="12"/>
          </p:nvPr>
        </p:nvSpPr>
        <p:spPr/>
        <p:txBody>
          <a:bodyPr/>
          <a:lstStyle/>
          <a:p>
            <a:fld id="{B9EAB3BA-07EE-4B64-A177-47C30D775877}" type="slidenum">
              <a:rPr lang="en-US" smtClean="0"/>
              <a:t>2</a:t>
            </a:fld>
            <a:endParaRPr lang="en-US" dirty="0"/>
          </a:p>
        </p:txBody>
      </p:sp>
    </p:spTree>
    <p:extLst>
      <p:ext uri="{BB962C8B-B14F-4D97-AF65-F5344CB8AC3E}">
        <p14:creationId xmlns:p14="http://schemas.microsoft.com/office/powerpoint/2010/main" val="26509274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B31C89-146C-47DA-90BA-F7BFFCEDA97B}"/>
              </a:ext>
            </a:extLst>
          </p:cNvPr>
          <p:cNvSpPr>
            <a:spLocks noGrp="1"/>
          </p:cNvSpPr>
          <p:nvPr>
            <p:ph type="title"/>
          </p:nvPr>
        </p:nvSpPr>
        <p:spPr/>
        <p:txBody>
          <a:bodyPr/>
          <a:lstStyle/>
          <a:p>
            <a:r>
              <a:rPr lang="es-CO"/>
              <a:t>Exploracion de datos invias: Red vial</a:t>
            </a:r>
          </a:p>
        </p:txBody>
      </p:sp>
      <p:sp>
        <p:nvSpPr>
          <p:cNvPr id="3" name="Marcador de contenido 2">
            <a:extLst>
              <a:ext uri="{FF2B5EF4-FFF2-40B4-BE49-F238E27FC236}">
                <a16:creationId xmlns:a16="http://schemas.microsoft.com/office/drawing/2014/main" id="{A432D3D6-36D3-4510-8538-8B9838F84E10}"/>
              </a:ext>
            </a:extLst>
          </p:cNvPr>
          <p:cNvSpPr>
            <a:spLocks noGrp="1"/>
          </p:cNvSpPr>
          <p:nvPr>
            <p:ph idx="1"/>
          </p:nvPr>
        </p:nvSpPr>
        <p:spPr>
          <a:xfrm>
            <a:off x="1371600" y="2108741"/>
            <a:ext cx="10240903" cy="4164571"/>
          </a:xfrm>
        </p:spPr>
        <p:txBody>
          <a:bodyPr>
            <a:normAutofit fontScale="85000" lnSpcReduction="10000"/>
          </a:bodyPr>
          <a:lstStyle/>
          <a:p>
            <a:r>
              <a:rPr lang="es-CO" dirty="0"/>
              <a:t>Red Vial de Colombia: Ultima actualización – septiembre 2019:</a:t>
            </a:r>
          </a:p>
          <a:p>
            <a:pPr lvl="1"/>
            <a:r>
              <a:rPr lang="es-CO" dirty="0"/>
              <a:t> Archivo </a:t>
            </a:r>
            <a:r>
              <a:rPr lang="es-CO" dirty="0" err="1"/>
              <a:t>GeoJSON</a:t>
            </a:r>
            <a:r>
              <a:rPr lang="es-CO" dirty="0"/>
              <a:t> - Red Primaria y secundaria</a:t>
            </a:r>
          </a:p>
          <a:p>
            <a:pPr lvl="2"/>
            <a:r>
              <a:rPr lang="es-CO" dirty="0"/>
              <a:t>Numero de tramos: 618</a:t>
            </a:r>
          </a:p>
          <a:p>
            <a:pPr lvl="2"/>
            <a:r>
              <a:rPr lang="es-CO" dirty="0"/>
              <a:t>Longitud total (km): 19816.59</a:t>
            </a:r>
          </a:p>
          <a:p>
            <a:pPr lvl="2"/>
            <a:r>
              <a:rPr lang="es-CO" dirty="0"/>
              <a:t>Longitud promedio por tramo (km): 32.065</a:t>
            </a:r>
          </a:p>
          <a:p>
            <a:pPr lvl="2"/>
            <a:r>
              <a:rPr lang="es-CO" dirty="0"/>
              <a:t>Longitud Máxima en un tramo (km): 194.47</a:t>
            </a:r>
          </a:p>
          <a:p>
            <a:pPr lvl="2"/>
            <a:r>
              <a:rPr lang="es-CO" dirty="0"/>
              <a:t>Longitud Mínima en un tramo (km): 0.011</a:t>
            </a:r>
          </a:p>
          <a:p>
            <a:pPr lvl="1"/>
            <a:r>
              <a:rPr lang="es-CO" dirty="0"/>
              <a:t>Red vial Primaria Infraestructura </a:t>
            </a:r>
            <a:r>
              <a:rPr lang="en-AS" dirty="0"/>
              <a:t>V</a:t>
            </a:r>
            <a:r>
              <a:rPr lang="es-CO" dirty="0" err="1"/>
              <a:t>isible</a:t>
            </a:r>
            <a:r>
              <a:rPr lang="es-CO" dirty="0"/>
              <a:t>:</a:t>
            </a:r>
          </a:p>
          <a:p>
            <a:pPr lvl="2"/>
            <a:r>
              <a:rPr lang="es-CO" dirty="0"/>
              <a:t>Numero de tramos: 923</a:t>
            </a:r>
          </a:p>
          <a:p>
            <a:pPr lvl="2"/>
            <a:r>
              <a:rPr lang="es-CO" dirty="0"/>
              <a:t>Longitud total (km): 15771.18</a:t>
            </a:r>
          </a:p>
          <a:p>
            <a:pPr lvl="2"/>
            <a:r>
              <a:rPr lang="es-CO" dirty="0"/>
              <a:t>Longitud promedio por tramo (km): 17.11</a:t>
            </a:r>
          </a:p>
          <a:p>
            <a:pPr lvl="2"/>
            <a:r>
              <a:rPr lang="es-CO" dirty="0"/>
              <a:t>Longitud Máxima en un tramo (km): 101.52</a:t>
            </a:r>
          </a:p>
          <a:p>
            <a:pPr lvl="2"/>
            <a:r>
              <a:rPr lang="es-CO" dirty="0"/>
              <a:t>Longitud Mínima en un tramo (km): 0.51</a:t>
            </a:r>
          </a:p>
          <a:p>
            <a:pPr marL="914400" lvl="2" indent="0">
              <a:buNone/>
            </a:pPr>
            <a:endParaRPr lang="es-CO" dirty="0"/>
          </a:p>
          <a:p>
            <a:pPr lvl="1"/>
            <a:endParaRPr lang="es-CO" dirty="0"/>
          </a:p>
        </p:txBody>
      </p:sp>
      <p:sp>
        <p:nvSpPr>
          <p:cNvPr id="4" name="Marcador de número de diapositiva 3">
            <a:extLst>
              <a:ext uri="{FF2B5EF4-FFF2-40B4-BE49-F238E27FC236}">
                <a16:creationId xmlns:a16="http://schemas.microsoft.com/office/drawing/2014/main" id="{7034C622-B65E-43FC-8E11-1854DB144CFE}"/>
              </a:ext>
            </a:extLst>
          </p:cNvPr>
          <p:cNvSpPr>
            <a:spLocks noGrp="1"/>
          </p:cNvSpPr>
          <p:nvPr>
            <p:ph type="sldNum" sz="quarter" idx="12"/>
          </p:nvPr>
        </p:nvSpPr>
        <p:spPr/>
        <p:txBody>
          <a:bodyPr/>
          <a:lstStyle/>
          <a:p>
            <a:fld id="{B9EAB3BA-07EE-4B64-A177-47C30D775877}" type="slidenum">
              <a:rPr lang="en-US" smtClean="0"/>
              <a:t>20</a:t>
            </a:fld>
            <a:endParaRPr lang="en-US"/>
          </a:p>
        </p:txBody>
      </p:sp>
    </p:spTree>
    <p:extLst>
      <p:ext uri="{BB962C8B-B14F-4D97-AF65-F5344CB8AC3E}">
        <p14:creationId xmlns:p14="http://schemas.microsoft.com/office/powerpoint/2010/main" val="37222296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B31C89-146C-47DA-90BA-F7BFFCEDA97B}"/>
              </a:ext>
            </a:extLst>
          </p:cNvPr>
          <p:cNvSpPr>
            <a:spLocks noGrp="1"/>
          </p:cNvSpPr>
          <p:nvPr>
            <p:ph type="title"/>
          </p:nvPr>
        </p:nvSpPr>
        <p:spPr/>
        <p:txBody>
          <a:bodyPr/>
          <a:lstStyle/>
          <a:p>
            <a:r>
              <a:rPr lang="en-US" dirty="0" err="1"/>
              <a:t>Exploracion</a:t>
            </a:r>
            <a:r>
              <a:rPr lang="en-US" dirty="0"/>
              <a:t> de </a:t>
            </a:r>
            <a:r>
              <a:rPr lang="en-US" dirty="0" err="1"/>
              <a:t>datos</a:t>
            </a:r>
            <a:r>
              <a:rPr lang="en-US" dirty="0"/>
              <a:t> </a:t>
            </a:r>
            <a:r>
              <a:rPr lang="en-US" dirty="0" err="1"/>
              <a:t>invias</a:t>
            </a:r>
            <a:r>
              <a:rPr lang="en-US" dirty="0"/>
              <a:t>: Red vial</a:t>
            </a:r>
            <a:endParaRPr lang="es-CO" dirty="0"/>
          </a:p>
        </p:txBody>
      </p:sp>
      <p:sp>
        <p:nvSpPr>
          <p:cNvPr id="3" name="Marcador de contenido 2">
            <a:extLst>
              <a:ext uri="{FF2B5EF4-FFF2-40B4-BE49-F238E27FC236}">
                <a16:creationId xmlns:a16="http://schemas.microsoft.com/office/drawing/2014/main" id="{A432D3D6-36D3-4510-8538-8B9838F84E10}"/>
              </a:ext>
            </a:extLst>
          </p:cNvPr>
          <p:cNvSpPr>
            <a:spLocks noGrp="1"/>
          </p:cNvSpPr>
          <p:nvPr>
            <p:ph idx="1"/>
          </p:nvPr>
        </p:nvSpPr>
        <p:spPr>
          <a:xfrm>
            <a:off x="1371600" y="2108741"/>
            <a:ext cx="10240903" cy="3956179"/>
          </a:xfrm>
        </p:spPr>
        <p:txBody>
          <a:bodyPr>
            <a:normAutofit fontScale="92500" lnSpcReduction="20000"/>
          </a:bodyPr>
          <a:lstStyle/>
          <a:p>
            <a:r>
              <a:rPr lang="es-CO" dirty="0"/>
              <a:t>Puentes: Ultima actualización - Junio 2017</a:t>
            </a:r>
          </a:p>
          <a:p>
            <a:pPr lvl="1"/>
            <a:r>
              <a:rPr lang="es-CO" dirty="0"/>
              <a:t>Archivo CSV: </a:t>
            </a:r>
          </a:p>
          <a:p>
            <a:pPr lvl="2"/>
            <a:r>
              <a:rPr lang="es-CO" dirty="0"/>
              <a:t>3266 registros</a:t>
            </a:r>
          </a:p>
          <a:p>
            <a:pPr lvl="2"/>
            <a:r>
              <a:rPr lang="es-CO" b="1" dirty="0"/>
              <a:t>Latitud, Longitud,</a:t>
            </a:r>
            <a:r>
              <a:rPr lang="es-CO" dirty="0"/>
              <a:t> id, carreta, punto de referencia, distancia, administrador, luces, </a:t>
            </a:r>
            <a:r>
              <a:rPr lang="es-CO" dirty="0" err="1"/>
              <a:t>luz_min</a:t>
            </a:r>
            <a:r>
              <a:rPr lang="es-CO" dirty="0"/>
              <a:t>, </a:t>
            </a:r>
            <a:r>
              <a:rPr lang="es-CO" dirty="0" err="1"/>
              <a:t>luz_max</a:t>
            </a:r>
            <a:r>
              <a:rPr lang="es-CO" dirty="0"/>
              <a:t>, longitud total del puente, longitud del tablero del puente, ancho del anden derecho e izquierdo, </a:t>
            </a:r>
            <a:r>
              <a:rPr lang="es-CO" b="1" dirty="0"/>
              <a:t>Referencia a Material, año de construcción, año de reconstrucción, fecha de inspección, id ruta, esta en las vías de Invias?</a:t>
            </a:r>
          </a:p>
          <a:p>
            <a:pPr lvl="1"/>
            <a:r>
              <a:rPr lang="es-CO" dirty="0"/>
              <a:t>Archivo Puentes Infraestructura Visible:</a:t>
            </a:r>
          </a:p>
          <a:p>
            <a:pPr lvl="2"/>
            <a:r>
              <a:rPr lang="es-CO" dirty="0"/>
              <a:t>3056 registros.</a:t>
            </a:r>
          </a:p>
          <a:p>
            <a:pPr lvl="2"/>
            <a:r>
              <a:rPr lang="es-CO" b="1" dirty="0"/>
              <a:t>Nombre, </a:t>
            </a:r>
            <a:r>
              <a:rPr lang="es-CO" dirty="0"/>
              <a:t>Carretera, Punto de referencia del puente, administrador, numero de luces, longitud de luz mínima, longitud de luz máxima, longitud total del puente, longitud del tablero del puente, ancho del anden derecho e izquierdo, departamento, municipio, código departamento y código municipio.</a:t>
            </a:r>
          </a:p>
        </p:txBody>
      </p:sp>
      <p:sp>
        <p:nvSpPr>
          <p:cNvPr id="4" name="Marcador de número de diapositiva 3">
            <a:extLst>
              <a:ext uri="{FF2B5EF4-FFF2-40B4-BE49-F238E27FC236}">
                <a16:creationId xmlns:a16="http://schemas.microsoft.com/office/drawing/2014/main" id="{7034C622-B65E-43FC-8E11-1854DB144CFE}"/>
              </a:ext>
            </a:extLst>
          </p:cNvPr>
          <p:cNvSpPr>
            <a:spLocks noGrp="1"/>
          </p:cNvSpPr>
          <p:nvPr>
            <p:ph type="sldNum" sz="quarter" idx="12"/>
          </p:nvPr>
        </p:nvSpPr>
        <p:spPr/>
        <p:txBody>
          <a:bodyPr/>
          <a:lstStyle/>
          <a:p>
            <a:fld id="{B9EAB3BA-07EE-4B64-A177-47C30D775877}" type="slidenum">
              <a:rPr lang="en-US" smtClean="0"/>
              <a:t>21</a:t>
            </a:fld>
            <a:endParaRPr lang="en-US"/>
          </a:p>
        </p:txBody>
      </p:sp>
    </p:spTree>
    <p:extLst>
      <p:ext uri="{BB962C8B-B14F-4D97-AF65-F5344CB8AC3E}">
        <p14:creationId xmlns:p14="http://schemas.microsoft.com/office/powerpoint/2010/main" val="3139259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B31C89-146C-47DA-90BA-F7BFFCEDA97B}"/>
              </a:ext>
            </a:extLst>
          </p:cNvPr>
          <p:cNvSpPr>
            <a:spLocks noGrp="1"/>
          </p:cNvSpPr>
          <p:nvPr>
            <p:ph type="title"/>
          </p:nvPr>
        </p:nvSpPr>
        <p:spPr/>
        <p:txBody>
          <a:bodyPr/>
          <a:lstStyle/>
          <a:p>
            <a:r>
              <a:rPr lang="en-US" dirty="0" err="1"/>
              <a:t>Exploracion</a:t>
            </a:r>
            <a:r>
              <a:rPr lang="en-US" dirty="0"/>
              <a:t> de </a:t>
            </a:r>
            <a:r>
              <a:rPr lang="en-US" dirty="0" err="1"/>
              <a:t>datos</a:t>
            </a:r>
            <a:r>
              <a:rPr lang="en-US" dirty="0"/>
              <a:t> </a:t>
            </a:r>
            <a:r>
              <a:rPr lang="en-US" dirty="0" err="1"/>
              <a:t>invias</a:t>
            </a:r>
            <a:r>
              <a:rPr lang="en-US" dirty="0"/>
              <a:t>: Red vial</a:t>
            </a:r>
            <a:endParaRPr lang="es-CO" dirty="0"/>
          </a:p>
        </p:txBody>
      </p:sp>
      <p:sp>
        <p:nvSpPr>
          <p:cNvPr id="3" name="Marcador de contenido 2">
            <a:extLst>
              <a:ext uri="{FF2B5EF4-FFF2-40B4-BE49-F238E27FC236}">
                <a16:creationId xmlns:a16="http://schemas.microsoft.com/office/drawing/2014/main" id="{A432D3D6-36D3-4510-8538-8B9838F84E10}"/>
              </a:ext>
            </a:extLst>
          </p:cNvPr>
          <p:cNvSpPr>
            <a:spLocks noGrp="1"/>
          </p:cNvSpPr>
          <p:nvPr>
            <p:ph idx="1"/>
          </p:nvPr>
        </p:nvSpPr>
        <p:spPr>
          <a:xfrm>
            <a:off x="1371600" y="2108741"/>
            <a:ext cx="10240903" cy="3956179"/>
          </a:xfrm>
        </p:spPr>
        <p:txBody>
          <a:bodyPr>
            <a:normAutofit fontScale="92500" lnSpcReduction="10000"/>
          </a:bodyPr>
          <a:lstStyle/>
          <a:p>
            <a:r>
              <a:rPr lang="es-CO" dirty="0"/>
              <a:t>Peajes: Ultima actualización - septiembre 2020</a:t>
            </a:r>
          </a:p>
          <a:p>
            <a:pPr lvl="1"/>
            <a:r>
              <a:rPr lang="es-CO" dirty="0"/>
              <a:t>Archivo CSV: </a:t>
            </a:r>
          </a:p>
          <a:p>
            <a:pPr lvl="2"/>
            <a:r>
              <a:rPr lang="es-CO" dirty="0"/>
              <a:t>178 registros</a:t>
            </a:r>
          </a:p>
          <a:p>
            <a:pPr lvl="2"/>
            <a:r>
              <a:rPr lang="es-CO" dirty="0"/>
              <a:t>Latitud, Longitud, id, código de la </a:t>
            </a:r>
            <a:r>
              <a:rPr lang="es-CO" dirty="0" err="1"/>
              <a:t>via</a:t>
            </a:r>
            <a:r>
              <a:rPr lang="es-CO" dirty="0"/>
              <a:t>, punto de referencia, nombre, administración, territorio, sector, precio en cada categoría, </a:t>
            </a:r>
            <a:r>
              <a:rPr lang="es-CO" b="1" dirty="0"/>
              <a:t>URL foto, </a:t>
            </a:r>
            <a:r>
              <a:rPr lang="es-CO" dirty="0"/>
              <a:t>Responsable, Sentido, ubicación en lenguaje natural, teléfono peaje, teléfono grúa, costo por eje adicional.</a:t>
            </a:r>
          </a:p>
          <a:p>
            <a:pPr lvl="1"/>
            <a:r>
              <a:rPr lang="es-CO" dirty="0"/>
              <a:t>Archivo Peaje Infraestructura Visible:</a:t>
            </a:r>
          </a:p>
          <a:p>
            <a:pPr lvl="2"/>
            <a:r>
              <a:rPr lang="es-CO" dirty="0"/>
              <a:t>173 registros.</a:t>
            </a:r>
          </a:p>
          <a:p>
            <a:pPr lvl="2"/>
            <a:r>
              <a:rPr lang="es-CO" dirty="0"/>
              <a:t>Tabla Peajes: Código de la vía, Nombre, Responsable, Costo por categoría, Sector, Administrador, Ubicación en lenguaje natural, Teléfono fijo, Teléfono Móvil, costo por eje adicional, Nombre de las Categorías, Latitud, Longitud, Departamento, código departamento.</a:t>
            </a:r>
          </a:p>
          <a:p>
            <a:pPr lvl="2"/>
            <a:endParaRPr lang="es-CO" dirty="0"/>
          </a:p>
        </p:txBody>
      </p:sp>
      <p:sp>
        <p:nvSpPr>
          <p:cNvPr id="4" name="Marcador de número de diapositiva 3">
            <a:extLst>
              <a:ext uri="{FF2B5EF4-FFF2-40B4-BE49-F238E27FC236}">
                <a16:creationId xmlns:a16="http://schemas.microsoft.com/office/drawing/2014/main" id="{7034C622-B65E-43FC-8E11-1854DB144CFE}"/>
              </a:ext>
            </a:extLst>
          </p:cNvPr>
          <p:cNvSpPr>
            <a:spLocks noGrp="1"/>
          </p:cNvSpPr>
          <p:nvPr>
            <p:ph type="sldNum" sz="quarter" idx="12"/>
          </p:nvPr>
        </p:nvSpPr>
        <p:spPr/>
        <p:txBody>
          <a:bodyPr/>
          <a:lstStyle/>
          <a:p>
            <a:fld id="{B9EAB3BA-07EE-4B64-A177-47C30D775877}" type="slidenum">
              <a:rPr lang="en-US" smtClean="0"/>
              <a:t>22</a:t>
            </a:fld>
            <a:endParaRPr lang="en-US"/>
          </a:p>
        </p:txBody>
      </p:sp>
    </p:spTree>
    <p:extLst>
      <p:ext uri="{BB962C8B-B14F-4D97-AF65-F5344CB8AC3E}">
        <p14:creationId xmlns:p14="http://schemas.microsoft.com/office/powerpoint/2010/main" val="7936521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B31C89-146C-47DA-90BA-F7BFFCEDA97B}"/>
              </a:ext>
            </a:extLst>
          </p:cNvPr>
          <p:cNvSpPr>
            <a:spLocks noGrp="1"/>
          </p:cNvSpPr>
          <p:nvPr>
            <p:ph type="title"/>
          </p:nvPr>
        </p:nvSpPr>
        <p:spPr/>
        <p:txBody>
          <a:bodyPr/>
          <a:lstStyle/>
          <a:p>
            <a:r>
              <a:rPr lang="en-US" dirty="0" err="1"/>
              <a:t>Exploracion</a:t>
            </a:r>
            <a:r>
              <a:rPr lang="en-US" dirty="0"/>
              <a:t> de </a:t>
            </a:r>
            <a:r>
              <a:rPr lang="en-US" dirty="0" err="1"/>
              <a:t>datos</a:t>
            </a:r>
            <a:r>
              <a:rPr lang="en-US" dirty="0"/>
              <a:t> ANI: </a:t>
            </a:r>
            <a:r>
              <a:rPr lang="en-US" dirty="0" err="1"/>
              <a:t>Recaudo</a:t>
            </a:r>
            <a:r>
              <a:rPr lang="en-US" dirty="0"/>
              <a:t> de </a:t>
            </a:r>
            <a:r>
              <a:rPr lang="en-US" dirty="0" err="1"/>
              <a:t>peajes</a:t>
            </a:r>
            <a:endParaRPr lang="es-CO" dirty="0"/>
          </a:p>
        </p:txBody>
      </p:sp>
      <p:sp>
        <p:nvSpPr>
          <p:cNvPr id="3" name="Marcador de contenido 2">
            <a:extLst>
              <a:ext uri="{FF2B5EF4-FFF2-40B4-BE49-F238E27FC236}">
                <a16:creationId xmlns:a16="http://schemas.microsoft.com/office/drawing/2014/main" id="{A432D3D6-36D3-4510-8538-8B9838F84E10}"/>
              </a:ext>
            </a:extLst>
          </p:cNvPr>
          <p:cNvSpPr>
            <a:spLocks noGrp="1"/>
          </p:cNvSpPr>
          <p:nvPr>
            <p:ph idx="1"/>
          </p:nvPr>
        </p:nvSpPr>
        <p:spPr>
          <a:xfrm>
            <a:off x="1371600" y="2108741"/>
            <a:ext cx="10240903" cy="3956179"/>
          </a:xfrm>
        </p:spPr>
        <p:txBody>
          <a:bodyPr>
            <a:normAutofit fontScale="92500" lnSpcReduction="20000"/>
          </a:bodyPr>
          <a:lstStyle/>
          <a:p>
            <a:r>
              <a:rPr lang="es-CO" dirty="0"/>
              <a:t>Resumen mensual por estación de peaje: 2016 – agosto 2020 (4 archivos)</a:t>
            </a:r>
          </a:p>
          <a:p>
            <a:pPr lvl="1"/>
            <a:r>
              <a:rPr lang="es-CO" dirty="0"/>
              <a:t>45 concesiones, 173 peajes en 2016</a:t>
            </a:r>
          </a:p>
          <a:p>
            <a:pPr lvl="1"/>
            <a:r>
              <a:rPr lang="es-CO" dirty="0"/>
              <a:t>41 concesiones, 151 peajes en 2018</a:t>
            </a:r>
          </a:p>
          <a:p>
            <a:pPr lvl="1"/>
            <a:r>
              <a:rPr lang="es-CO" dirty="0"/>
              <a:t>El archivo de 2019 esta dañado</a:t>
            </a:r>
          </a:p>
          <a:p>
            <a:pPr lvl="1"/>
            <a:r>
              <a:rPr lang="es-CO" dirty="0"/>
              <a:t>56 concesiones, 144 peajes en 2020</a:t>
            </a:r>
          </a:p>
          <a:p>
            <a:pPr lvl="1"/>
            <a:r>
              <a:rPr lang="es-CO" dirty="0"/>
              <a:t>Nombre de la estación, recaudo mensual, total anual</a:t>
            </a:r>
          </a:p>
          <a:p>
            <a:pPr lvl="1"/>
            <a:r>
              <a:rPr lang="es-CO" dirty="0"/>
              <a:t>Total por concesión, nombre de la concesión, recaudo mensual, total anual </a:t>
            </a:r>
          </a:p>
          <a:p>
            <a:pPr lvl="1"/>
            <a:r>
              <a:rPr lang="es-CO" dirty="0"/>
              <a:t>Nombre de la estación, trafico mensual, total anual </a:t>
            </a:r>
          </a:p>
          <a:p>
            <a:pPr lvl="1"/>
            <a:r>
              <a:rPr lang="es-CO" dirty="0"/>
              <a:t>Total por concesión, nombre de la concesión, trafico mensual, total anual</a:t>
            </a:r>
          </a:p>
          <a:p>
            <a:r>
              <a:rPr lang="es-CO" dirty="0"/>
              <a:t>Tarifas anuales de la ANI  2004-2020 (5 Archivos) -</a:t>
            </a:r>
            <a:r>
              <a:rPr lang="en-US" dirty="0"/>
              <a:t>&gt; </a:t>
            </a:r>
            <a:r>
              <a:rPr lang="en-US" dirty="0" err="1"/>
              <a:t>Analisís</a:t>
            </a:r>
            <a:endParaRPr lang="es-CO" dirty="0"/>
          </a:p>
          <a:p>
            <a:pPr lvl="1"/>
            <a:r>
              <a:rPr lang="es-CO" dirty="0"/>
              <a:t>nombre de la estación, tarifas por categoría </a:t>
            </a:r>
          </a:p>
        </p:txBody>
      </p:sp>
      <p:sp>
        <p:nvSpPr>
          <p:cNvPr id="4" name="Marcador de número de diapositiva 3">
            <a:extLst>
              <a:ext uri="{FF2B5EF4-FFF2-40B4-BE49-F238E27FC236}">
                <a16:creationId xmlns:a16="http://schemas.microsoft.com/office/drawing/2014/main" id="{7034C622-B65E-43FC-8E11-1854DB144CFE}"/>
              </a:ext>
            </a:extLst>
          </p:cNvPr>
          <p:cNvSpPr>
            <a:spLocks noGrp="1"/>
          </p:cNvSpPr>
          <p:nvPr>
            <p:ph type="sldNum" sz="quarter" idx="12"/>
          </p:nvPr>
        </p:nvSpPr>
        <p:spPr/>
        <p:txBody>
          <a:bodyPr/>
          <a:lstStyle/>
          <a:p>
            <a:fld id="{B9EAB3BA-07EE-4B64-A177-47C30D775877}" type="slidenum">
              <a:rPr lang="en-US" smtClean="0"/>
              <a:t>23</a:t>
            </a:fld>
            <a:endParaRPr lang="en-US"/>
          </a:p>
        </p:txBody>
      </p:sp>
    </p:spTree>
    <p:extLst>
      <p:ext uri="{BB962C8B-B14F-4D97-AF65-F5344CB8AC3E}">
        <p14:creationId xmlns:p14="http://schemas.microsoft.com/office/powerpoint/2010/main" val="3591078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C8B424-9F05-4CF7-8693-DADD4D4CD341}"/>
              </a:ext>
            </a:extLst>
          </p:cNvPr>
          <p:cNvSpPr>
            <a:spLocks noGrp="1"/>
          </p:cNvSpPr>
          <p:nvPr>
            <p:ph type="title"/>
          </p:nvPr>
        </p:nvSpPr>
        <p:spPr/>
        <p:txBody>
          <a:bodyPr/>
          <a:lstStyle/>
          <a:p>
            <a:r>
              <a:rPr lang="es-CO" dirty="0"/>
              <a:t>Trabajo en análisis de Peajes</a:t>
            </a:r>
          </a:p>
        </p:txBody>
      </p:sp>
      <p:sp>
        <p:nvSpPr>
          <p:cNvPr id="3" name="Marcador de contenido 2">
            <a:extLst>
              <a:ext uri="{FF2B5EF4-FFF2-40B4-BE49-F238E27FC236}">
                <a16:creationId xmlns:a16="http://schemas.microsoft.com/office/drawing/2014/main" id="{5FCEEE38-5B45-4AC1-9EA0-768618C5022A}"/>
              </a:ext>
            </a:extLst>
          </p:cNvPr>
          <p:cNvSpPr>
            <a:spLocks noGrp="1"/>
          </p:cNvSpPr>
          <p:nvPr>
            <p:ph idx="1"/>
          </p:nvPr>
        </p:nvSpPr>
        <p:spPr/>
        <p:txBody>
          <a:bodyPr/>
          <a:lstStyle/>
          <a:p>
            <a:r>
              <a:rPr lang="es-CO" dirty="0"/>
              <a:t>Consolidado Peajes 2016-2018 para Trafico y Recaudos:</a:t>
            </a:r>
          </a:p>
          <a:p>
            <a:endParaRPr lang="es-CO" dirty="0"/>
          </a:p>
        </p:txBody>
      </p:sp>
      <p:sp>
        <p:nvSpPr>
          <p:cNvPr id="4" name="Marcador de número de diapositiva 3">
            <a:extLst>
              <a:ext uri="{FF2B5EF4-FFF2-40B4-BE49-F238E27FC236}">
                <a16:creationId xmlns:a16="http://schemas.microsoft.com/office/drawing/2014/main" id="{3CC4B743-B68D-4B96-A8C2-AFE638C347F6}"/>
              </a:ext>
            </a:extLst>
          </p:cNvPr>
          <p:cNvSpPr>
            <a:spLocks noGrp="1"/>
          </p:cNvSpPr>
          <p:nvPr>
            <p:ph type="sldNum" sz="quarter" idx="12"/>
          </p:nvPr>
        </p:nvSpPr>
        <p:spPr/>
        <p:txBody>
          <a:bodyPr/>
          <a:lstStyle/>
          <a:p>
            <a:fld id="{B9EAB3BA-07EE-4B64-A177-47C30D775877}" type="slidenum">
              <a:rPr lang="en-US" smtClean="0"/>
              <a:t>24</a:t>
            </a:fld>
            <a:endParaRPr lang="en-US"/>
          </a:p>
        </p:txBody>
      </p:sp>
      <p:pic>
        <p:nvPicPr>
          <p:cNvPr id="6" name="Imagen 5">
            <a:extLst>
              <a:ext uri="{FF2B5EF4-FFF2-40B4-BE49-F238E27FC236}">
                <a16:creationId xmlns:a16="http://schemas.microsoft.com/office/drawing/2014/main" id="{23BC7ECD-FBF8-4A9B-AFDF-56D9314E882A}"/>
              </a:ext>
            </a:extLst>
          </p:cNvPr>
          <p:cNvPicPr>
            <a:picLocks noChangeAspect="1"/>
          </p:cNvPicPr>
          <p:nvPr/>
        </p:nvPicPr>
        <p:blipFill>
          <a:blip r:embed="rId2"/>
          <a:stretch>
            <a:fillRect/>
          </a:stretch>
        </p:blipFill>
        <p:spPr>
          <a:xfrm>
            <a:off x="386371" y="2628890"/>
            <a:ext cx="5709629" cy="3257005"/>
          </a:xfrm>
          <a:prstGeom prst="rect">
            <a:avLst/>
          </a:prstGeom>
        </p:spPr>
      </p:pic>
      <p:pic>
        <p:nvPicPr>
          <p:cNvPr id="8" name="Imagen 7">
            <a:extLst>
              <a:ext uri="{FF2B5EF4-FFF2-40B4-BE49-F238E27FC236}">
                <a16:creationId xmlns:a16="http://schemas.microsoft.com/office/drawing/2014/main" id="{AA1E641A-7FBC-4B21-894F-990F2BB4AB72}"/>
              </a:ext>
            </a:extLst>
          </p:cNvPr>
          <p:cNvPicPr>
            <a:picLocks noChangeAspect="1"/>
          </p:cNvPicPr>
          <p:nvPr/>
        </p:nvPicPr>
        <p:blipFill rotWithShape="1">
          <a:blip r:embed="rId3"/>
          <a:srcRect r="19854"/>
          <a:stretch/>
        </p:blipFill>
        <p:spPr>
          <a:xfrm>
            <a:off x="6167022" y="2628890"/>
            <a:ext cx="6131463" cy="3257005"/>
          </a:xfrm>
          <a:prstGeom prst="rect">
            <a:avLst/>
          </a:prstGeom>
        </p:spPr>
      </p:pic>
    </p:spTree>
    <p:extLst>
      <p:ext uri="{BB962C8B-B14F-4D97-AF65-F5344CB8AC3E}">
        <p14:creationId xmlns:p14="http://schemas.microsoft.com/office/powerpoint/2010/main" val="12244996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C8B424-9F05-4CF7-8693-DADD4D4CD341}"/>
              </a:ext>
            </a:extLst>
          </p:cNvPr>
          <p:cNvSpPr>
            <a:spLocks noGrp="1"/>
          </p:cNvSpPr>
          <p:nvPr>
            <p:ph type="title"/>
          </p:nvPr>
        </p:nvSpPr>
        <p:spPr/>
        <p:txBody>
          <a:bodyPr/>
          <a:lstStyle/>
          <a:p>
            <a:r>
              <a:rPr lang="es-CO" dirty="0"/>
              <a:t>Problemas encontrados Peajes</a:t>
            </a:r>
          </a:p>
        </p:txBody>
      </p:sp>
      <p:sp>
        <p:nvSpPr>
          <p:cNvPr id="3" name="Marcador de contenido 2">
            <a:extLst>
              <a:ext uri="{FF2B5EF4-FFF2-40B4-BE49-F238E27FC236}">
                <a16:creationId xmlns:a16="http://schemas.microsoft.com/office/drawing/2014/main" id="{5FCEEE38-5B45-4AC1-9EA0-768618C5022A}"/>
              </a:ext>
            </a:extLst>
          </p:cNvPr>
          <p:cNvSpPr>
            <a:spLocks noGrp="1"/>
          </p:cNvSpPr>
          <p:nvPr>
            <p:ph idx="1"/>
          </p:nvPr>
        </p:nvSpPr>
        <p:spPr>
          <a:xfrm>
            <a:off x="1371600" y="2114938"/>
            <a:ext cx="10240903" cy="4614335"/>
          </a:xfrm>
        </p:spPr>
        <p:txBody>
          <a:bodyPr>
            <a:normAutofit/>
          </a:bodyPr>
          <a:lstStyle/>
          <a:p>
            <a:r>
              <a:rPr lang="es-CO" dirty="0"/>
              <a:t>Consolidado Peajes 2016-2018 para Trafico y Recaudos:</a:t>
            </a:r>
          </a:p>
          <a:p>
            <a:pPr lvl="1"/>
            <a:r>
              <a:rPr lang="es-CO" dirty="0"/>
              <a:t>Cambios de concesión en el tiempo:</a:t>
            </a:r>
          </a:p>
          <a:p>
            <a:pPr lvl="1"/>
            <a:endParaRPr lang="es-CO" dirty="0"/>
          </a:p>
          <a:p>
            <a:pPr lvl="1"/>
            <a:r>
              <a:rPr lang="es-CO" dirty="0"/>
              <a:t>Datos Repetidos:</a:t>
            </a:r>
          </a:p>
          <a:p>
            <a:pPr lvl="1"/>
            <a:endParaRPr lang="es-CO" dirty="0"/>
          </a:p>
          <a:p>
            <a:pPr lvl="1"/>
            <a:r>
              <a:rPr lang="es-CO" dirty="0"/>
              <a:t>Datos distintos en el mismo peaje de concesiones distintas:</a:t>
            </a:r>
          </a:p>
          <a:p>
            <a:pPr lvl="1"/>
            <a:endParaRPr lang="es-CO" dirty="0"/>
          </a:p>
          <a:p>
            <a:pPr lvl="1"/>
            <a:r>
              <a:rPr lang="es-CO" dirty="0"/>
              <a:t>Cruce de datos por nombre del peaje:</a:t>
            </a:r>
          </a:p>
          <a:p>
            <a:pPr lvl="1"/>
            <a:endParaRPr lang="es-CO" dirty="0"/>
          </a:p>
          <a:p>
            <a:pPr lvl="1"/>
            <a:r>
              <a:rPr lang="es-CO" dirty="0"/>
              <a:t>Total de peajes con problemas de datos:18</a:t>
            </a:r>
          </a:p>
          <a:p>
            <a:endParaRPr lang="es-CO" dirty="0"/>
          </a:p>
        </p:txBody>
      </p:sp>
      <p:sp>
        <p:nvSpPr>
          <p:cNvPr id="4" name="Marcador de número de diapositiva 3">
            <a:extLst>
              <a:ext uri="{FF2B5EF4-FFF2-40B4-BE49-F238E27FC236}">
                <a16:creationId xmlns:a16="http://schemas.microsoft.com/office/drawing/2014/main" id="{3CC4B743-B68D-4B96-A8C2-AFE638C347F6}"/>
              </a:ext>
            </a:extLst>
          </p:cNvPr>
          <p:cNvSpPr>
            <a:spLocks noGrp="1"/>
          </p:cNvSpPr>
          <p:nvPr>
            <p:ph type="sldNum" sz="quarter" idx="12"/>
          </p:nvPr>
        </p:nvSpPr>
        <p:spPr/>
        <p:txBody>
          <a:bodyPr/>
          <a:lstStyle/>
          <a:p>
            <a:fld id="{B9EAB3BA-07EE-4B64-A177-47C30D775877}" type="slidenum">
              <a:rPr lang="en-US" smtClean="0"/>
              <a:t>25</a:t>
            </a:fld>
            <a:endParaRPr lang="en-US"/>
          </a:p>
        </p:txBody>
      </p:sp>
      <p:pic>
        <p:nvPicPr>
          <p:cNvPr id="7" name="Imagen 6">
            <a:extLst>
              <a:ext uri="{FF2B5EF4-FFF2-40B4-BE49-F238E27FC236}">
                <a16:creationId xmlns:a16="http://schemas.microsoft.com/office/drawing/2014/main" id="{13471361-07E3-41EF-99A7-6E88A98AB3F1}"/>
              </a:ext>
            </a:extLst>
          </p:cNvPr>
          <p:cNvPicPr>
            <a:picLocks noChangeAspect="1"/>
          </p:cNvPicPr>
          <p:nvPr/>
        </p:nvPicPr>
        <p:blipFill>
          <a:blip r:embed="rId2"/>
          <a:stretch>
            <a:fillRect/>
          </a:stretch>
        </p:blipFill>
        <p:spPr>
          <a:xfrm>
            <a:off x="62144" y="2915973"/>
            <a:ext cx="12192000" cy="275563"/>
          </a:xfrm>
          <a:prstGeom prst="rect">
            <a:avLst/>
          </a:prstGeom>
        </p:spPr>
      </p:pic>
      <p:pic>
        <p:nvPicPr>
          <p:cNvPr id="10" name="Imagen 9">
            <a:extLst>
              <a:ext uri="{FF2B5EF4-FFF2-40B4-BE49-F238E27FC236}">
                <a16:creationId xmlns:a16="http://schemas.microsoft.com/office/drawing/2014/main" id="{91973EBC-CCF6-42A4-9616-B2D00C5188D1}"/>
              </a:ext>
            </a:extLst>
          </p:cNvPr>
          <p:cNvPicPr>
            <a:picLocks noChangeAspect="1"/>
          </p:cNvPicPr>
          <p:nvPr/>
        </p:nvPicPr>
        <p:blipFill>
          <a:blip r:embed="rId3"/>
          <a:stretch>
            <a:fillRect/>
          </a:stretch>
        </p:blipFill>
        <p:spPr>
          <a:xfrm>
            <a:off x="0" y="3804245"/>
            <a:ext cx="12192000" cy="271386"/>
          </a:xfrm>
          <a:prstGeom prst="rect">
            <a:avLst/>
          </a:prstGeom>
        </p:spPr>
      </p:pic>
      <p:pic>
        <p:nvPicPr>
          <p:cNvPr id="12" name="Imagen 11">
            <a:extLst>
              <a:ext uri="{FF2B5EF4-FFF2-40B4-BE49-F238E27FC236}">
                <a16:creationId xmlns:a16="http://schemas.microsoft.com/office/drawing/2014/main" id="{AE3E802B-FEF6-4FD8-B45A-D1333ADDDF19}"/>
              </a:ext>
            </a:extLst>
          </p:cNvPr>
          <p:cNvPicPr>
            <a:picLocks noChangeAspect="1"/>
          </p:cNvPicPr>
          <p:nvPr/>
        </p:nvPicPr>
        <p:blipFill>
          <a:blip r:embed="rId4"/>
          <a:stretch>
            <a:fillRect/>
          </a:stretch>
        </p:blipFill>
        <p:spPr>
          <a:xfrm>
            <a:off x="-83670" y="4688340"/>
            <a:ext cx="12192000" cy="261354"/>
          </a:xfrm>
          <a:prstGeom prst="rect">
            <a:avLst/>
          </a:prstGeom>
        </p:spPr>
      </p:pic>
      <p:pic>
        <p:nvPicPr>
          <p:cNvPr id="14" name="Imagen 13">
            <a:extLst>
              <a:ext uri="{FF2B5EF4-FFF2-40B4-BE49-F238E27FC236}">
                <a16:creationId xmlns:a16="http://schemas.microsoft.com/office/drawing/2014/main" id="{55615E3B-16DA-45CE-8CCB-E8D66398C5E2}"/>
              </a:ext>
            </a:extLst>
          </p:cNvPr>
          <p:cNvPicPr>
            <a:picLocks noChangeAspect="1"/>
          </p:cNvPicPr>
          <p:nvPr/>
        </p:nvPicPr>
        <p:blipFill>
          <a:blip r:embed="rId5"/>
          <a:stretch>
            <a:fillRect/>
          </a:stretch>
        </p:blipFill>
        <p:spPr>
          <a:xfrm>
            <a:off x="-83670" y="5530479"/>
            <a:ext cx="7661430" cy="297477"/>
          </a:xfrm>
          <a:prstGeom prst="rect">
            <a:avLst/>
          </a:prstGeom>
        </p:spPr>
      </p:pic>
      <p:pic>
        <p:nvPicPr>
          <p:cNvPr id="16" name="Imagen 15">
            <a:extLst>
              <a:ext uri="{FF2B5EF4-FFF2-40B4-BE49-F238E27FC236}">
                <a16:creationId xmlns:a16="http://schemas.microsoft.com/office/drawing/2014/main" id="{DD76BB62-3FBA-4423-96D7-15BB86B450F0}"/>
              </a:ext>
            </a:extLst>
          </p:cNvPr>
          <p:cNvPicPr>
            <a:picLocks noChangeAspect="1"/>
          </p:cNvPicPr>
          <p:nvPr/>
        </p:nvPicPr>
        <p:blipFill>
          <a:blip r:embed="rId6"/>
          <a:stretch>
            <a:fillRect/>
          </a:stretch>
        </p:blipFill>
        <p:spPr>
          <a:xfrm>
            <a:off x="-83670" y="5868398"/>
            <a:ext cx="12192000" cy="178040"/>
          </a:xfrm>
          <a:prstGeom prst="rect">
            <a:avLst/>
          </a:prstGeom>
        </p:spPr>
      </p:pic>
    </p:spTree>
    <p:extLst>
      <p:ext uri="{BB962C8B-B14F-4D97-AF65-F5344CB8AC3E}">
        <p14:creationId xmlns:p14="http://schemas.microsoft.com/office/powerpoint/2010/main" val="6837575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C8B424-9F05-4CF7-8693-DADD4D4CD341}"/>
              </a:ext>
            </a:extLst>
          </p:cNvPr>
          <p:cNvSpPr>
            <a:spLocks noGrp="1"/>
          </p:cNvSpPr>
          <p:nvPr>
            <p:ph type="title"/>
          </p:nvPr>
        </p:nvSpPr>
        <p:spPr/>
        <p:txBody>
          <a:bodyPr/>
          <a:lstStyle/>
          <a:p>
            <a:r>
              <a:rPr lang="es-CO" dirty="0"/>
              <a:t>Problemas encontrados Peajes</a:t>
            </a:r>
          </a:p>
        </p:txBody>
      </p:sp>
      <p:sp>
        <p:nvSpPr>
          <p:cNvPr id="3" name="Marcador de contenido 2">
            <a:extLst>
              <a:ext uri="{FF2B5EF4-FFF2-40B4-BE49-F238E27FC236}">
                <a16:creationId xmlns:a16="http://schemas.microsoft.com/office/drawing/2014/main" id="{5FCEEE38-5B45-4AC1-9EA0-768618C5022A}"/>
              </a:ext>
            </a:extLst>
          </p:cNvPr>
          <p:cNvSpPr>
            <a:spLocks noGrp="1"/>
          </p:cNvSpPr>
          <p:nvPr>
            <p:ph idx="1"/>
          </p:nvPr>
        </p:nvSpPr>
        <p:spPr/>
        <p:txBody>
          <a:bodyPr/>
          <a:lstStyle/>
          <a:p>
            <a:r>
              <a:rPr lang="es-CO" dirty="0"/>
              <a:t>Consolidado Peajes 2016-2018 para Trafico y Recaudos:</a:t>
            </a:r>
          </a:p>
          <a:p>
            <a:pPr lvl="1"/>
            <a:r>
              <a:rPr lang="es-CO" dirty="0"/>
              <a:t>Cruce de datos por nombre del peaje:</a:t>
            </a:r>
          </a:p>
          <a:p>
            <a:pPr lvl="1"/>
            <a:endParaRPr lang="es-CO" dirty="0"/>
          </a:p>
          <a:p>
            <a:pPr lvl="1"/>
            <a:endParaRPr lang="es-CO" dirty="0"/>
          </a:p>
          <a:p>
            <a:pPr lvl="1"/>
            <a:endParaRPr lang="es-CO" dirty="0"/>
          </a:p>
          <a:p>
            <a:pPr lvl="1"/>
            <a:r>
              <a:rPr lang="es-CO" dirty="0"/>
              <a:t>51 peajes de Invias sin datos de trafico y recaudo del ANI.</a:t>
            </a:r>
          </a:p>
          <a:p>
            <a:pPr lvl="1"/>
            <a:r>
              <a:rPr lang="es-CO" dirty="0"/>
              <a:t>4 peajes en ANI sin datos geográficos de Invias, estos 4 tampoco estaban en </a:t>
            </a:r>
            <a:r>
              <a:rPr lang="es-CO" dirty="0" err="1"/>
              <a:t>Inf</a:t>
            </a:r>
            <a:r>
              <a:rPr lang="es-CO" dirty="0"/>
              <a:t>-Vis</a:t>
            </a:r>
          </a:p>
          <a:p>
            <a:pPr lvl="1"/>
            <a:r>
              <a:rPr lang="es-CO" dirty="0"/>
              <a:t>126 Peajes con datos en ambas bases de datos. (126/177)</a:t>
            </a:r>
          </a:p>
          <a:p>
            <a:pPr lvl="1"/>
            <a:endParaRPr lang="es-CO" dirty="0"/>
          </a:p>
          <a:p>
            <a:pPr lvl="1"/>
            <a:endParaRPr lang="es-CO" dirty="0"/>
          </a:p>
          <a:p>
            <a:endParaRPr lang="es-CO" dirty="0"/>
          </a:p>
        </p:txBody>
      </p:sp>
      <p:sp>
        <p:nvSpPr>
          <p:cNvPr id="4" name="Marcador de número de diapositiva 3">
            <a:extLst>
              <a:ext uri="{FF2B5EF4-FFF2-40B4-BE49-F238E27FC236}">
                <a16:creationId xmlns:a16="http://schemas.microsoft.com/office/drawing/2014/main" id="{3CC4B743-B68D-4B96-A8C2-AFE638C347F6}"/>
              </a:ext>
            </a:extLst>
          </p:cNvPr>
          <p:cNvSpPr>
            <a:spLocks noGrp="1"/>
          </p:cNvSpPr>
          <p:nvPr>
            <p:ph type="sldNum" sz="quarter" idx="12"/>
          </p:nvPr>
        </p:nvSpPr>
        <p:spPr/>
        <p:txBody>
          <a:bodyPr/>
          <a:lstStyle/>
          <a:p>
            <a:fld id="{B9EAB3BA-07EE-4B64-A177-47C30D775877}" type="slidenum">
              <a:rPr lang="en-US" smtClean="0"/>
              <a:t>26</a:t>
            </a:fld>
            <a:endParaRPr lang="en-US"/>
          </a:p>
        </p:txBody>
      </p:sp>
      <p:pic>
        <p:nvPicPr>
          <p:cNvPr id="18" name="Imagen 17">
            <a:extLst>
              <a:ext uri="{FF2B5EF4-FFF2-40B4-BE49-F238E27FC236}">
                <a16:creationId xmlns:a16="http://schemas.microsoft.com/office/drawing/2014/main" id="{AB82BDE4-9D4D-4C48-BE98-20932345E0F8}"/>
              </a:ext>
            </a:extLst>
          </p:cNvPr>
          <p:cNvPicPr>
            <a:picLocks noChangeAspect="1"/>
          </p:cNvPicPr>
          <p:nvPr/>
        </p:nvPicPr>
        <p:blipFill>
          <a:blip r:embed="rId2"/>
          <a:stretch>
            <a:fillRect/>
          </a:stretch>
        </p:blipFill>
        <p:spPr>
          <a:xfrm>
            <a:off x="0" y="2889764"/>
            <a:ext cx="12192000" cy="190703"/>
          </a:xfrm>
          <a:prstGeom prst="rect">
            <a:avLst/>
          </a:prstGeom>
        </p:spPr>
      </p:pic>
      <p:pic>
        <p:nvPicPr>
          <p:cNvPr id="20" name="Imagen 19">
            <a:extLst>
              <a:ext uri="{FF2B5EF4-FFF2-40B4-BE49-F238E27FC236}">
                <a16:creationId xmlns:a16="http://schemas.microsoft.com/office/drawing/2014/main" id="{0B480C80-2895-4A5C-9B11-B77D9DFFD57C}"/>
              </a:ext>
            </a:extLst>
          </p:cNvPr>
          <p:cNvPicPr>
            <a:picLocks noChangeAspect="1"/>
          </p:cNvPicPr>
          <p:nvPr/>
        </p:nvPicPr>
        <p:blipFill>
          <a:blip r:embed="rId3"/>
          <a:stretch>
            <a:fillRect/>
          </a:stretch>
        </p:blipFill>
        <p:spPr>
          <a:xfrm>
            <a:off x="0" y="3087972"/>
            <a:ext cx="12192000" cy="161731"/>
          </a:xfrm>
          <a:prstGeom prst="rect">
            <a:avLst/>
          </a:prstGeom>
        </p:spPr>
      </p:pic>
      <p:pic>
        <p:nvPicPr>
          <p:cNvPr id="22" name="Imagen 21">
            <a:extLst>
              <a:ext uri="{FF2B5EF4-FFF2-40B4-BE49-F238E27FC236}">
                <a16:creationId xmlns:a16="http://schemas.microsoft.com/office/drawing/2014/main" id="{0DB24686-5837-4D81-AB3C-BA079EF2657A}"/>
              </a:ext>
            </a:extLst>
          </p:cNvPr>
          <p:cNvPicPr>
            <a:picLocks noChangeAspect="1"/>
          </p:cNvPicPr>
          <p:nvPr/>
        </p:nvPicPr>
        <p:blipFill>
          <a:blip r:embed="rId4"/>
          <a:stretch>
            <a:fillRect/>
          </a:stretch>
        </p:blipFill>
        <p:spPr>
          <a:xfrm>
            <a:off x="0" y="3345817"/>
            <a:ext cx="12192000" cy="127153"/>
          </a:xfrm>
          <a:prstGeom prst="rect">
            <a:avLst/>
          </a:prstGeom>
        </p:spPr>
      </p:pic>
      <p:pic>
        <p:nvPicPr>
          <p:cNvPr id="24" name="Imagen 23">
            <a:extLst>
              <a:ext uri="{FF2B5EF4-FFF2-40B4-BE49-F238E27FC236}">
                <a16:creationId xmlns:a16="http://schemas.microsoft.com/office/drawing/2014/main" id="{631E2E98-9A74-4837-B180-780B78C6FF92}"/>
              </a:ext>
            </a:extLst>
          </p:cNvPr>
          <p:cNvPicPr>
            <a:picLocks noChangeAspect="1"/>
          </p:cNvPicPr>
          <p:nvPr/>
        </p:nvPicPr>
        <p:blipFill>
          <a:blip r:embed="rId5"/>
          <a:stretch>
            <a:fillRect/>
          </a:stretch>
        </p:blipFill>
        <p:spPr>
          <a:xfrm>
            <a:off x="0" y="3491309"/>
            <a:ext cx="12192000" cy="140063"/>
          </a:xfrm>
          <a:prstGeom prst="rect">
            <a:avLst/>
          </a:prstGeom>
        </p:spPr>
      </p:pic>
      <p:pic>
        <p:nvPicPr>
          <p:cNvPr id="26" name="Imagen 25">
            <a:extLst>
              <a:ext uri="{FF2B5EF4-FFF2-40B4-BE49-F238E27FC236}">
                <a16:creationId xmlns:a16="http://schemas.microsoft.com/office/drawing/2014/main" id="{6C679F75-7433-483E-B1E4-560BC3572963}"/>
              </a:ext>
            </a:extLst>
          </p:cNvPr>
          <p:cNvPicPr>
            <a:picLocks noChangeAspect="1"/>
          </p:cNvPicPr>
          <p:nvPr/>
        </p:nvPicPr>
        <p:blipFill>
          <a:blip r:embed="rId6"/>
          <a:stretch>
            <a:fillRect/>
          </a:stretch>
        </p:blipFill>
        <p:spPr>
          <a:xfrm>
            <a:off x="0" y="3724009"/>
            <a:ext cx="12192000" cy="139451"/>
          </a:xfrm>
          <a:prstGeom prst="rect">
            <a:avLst/>
          </a:prstGeom>
        </p:spPr>
      </p:pic>
      <p:pic>
        <p:nvPicPr>
          <p:cNvPr id="28" name="Imagen 27">
            <a:extLst>
              <a:ext uri="{FF2B5EF4-FFF2-40B4-BE49-F238E27FC236}">
                <a16:creationId xmlns:a16="http://schemas.microsoft.com/office/drawing/2014/main" id="{4FE2B13E-E745-4473-84A7-C3A08222E133}"/>
              </a:ext>
            </a:extLst>
          </p:cNvPr>
          <p:cNvPicPr>
            <a:picLocks noChangeAspect="1"/>
          </p:cNvPicPr>
          <p:nvPr/>
        </p:nvPicPr>
        <p:blipFill>
          <a:blip r:embed="rId7"/>
          <a:stretch>
            <a:fillRect/>
          </a:stretch>
        </p:blipFill>
        <p:spPr>
          <a:xfrm>
            <a:off x="0" y="3855292"/>
            <a:ext cx="12192000" cy="156526"/>
          </a:xfrm>
          <a:prstGeom prst="rect">
            <a:avLst/>
          </a:prstGeom>
        </p:spPr>
      </p:pic>
    </p:spTree>
    <p:extLst>
      <p:ext uri="{BB962C8B-B14F-4D97-AF65-F5344CB8AC3E}">
        <p14:creationId xmlns:p14="http://schemas.microsoft.com/office/powerpoint/2010/main" val="676475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C8B424-9F05-4CF7-8693-DADD4D4CD341}"/>
              </a:ext>
            </a:extLst>
          </p:cNvPr>
          <p:cNvSpPr>
            <a:spLocks noGrp="1"/>
          </p:cNvSpPr>
          <p:nvPr>
            <p:ph type="title"/>
          </p:nvPr>
        </p:nvSpPr>
        <p:spPr/>
        <p:txBody>
          <a:bodyPr/>
          <a:lstStyle/>
          <a:p>
            <a:r>
              <a:rPr lang="es-CO" dirty="0"/>
              <a:t>Trabajo en análisis de Cobertura de aeropuertos</a:t>
            </a:r>
          </a:p>
        </p:txBody>
      </p:sp>
      <p:sp>
        <p:nvSpPr>
          <p:cNvPr id="3" name="Marcador de contenido 2">
            <a:extLst>
              <a:ext uri="{FF2B5EF4-FFF2-40B4-BE49-F238E27FC236}">
                <a16:creationId xmlns:a16="http://schemas.microsoft.com/office/drawing/2014/main" id="{5FCEEE38-5B45-4AC1-9EA0-768618C5022A}"/>
              </a:ext>
            </a:extLst>
          </p:cNvPr>
          <p:cNvSpPr>
            <a:spLocks noGrp="1"/>
          </p:cNvSpPr>
          <p:nvPr>
            <p:ph idx="1"/>
          </p:nvPr>
        </p:nvSpPr>
        <p:spPr>
          <a:xfrm>
            <a:off x="1371600" y="2114938"/>
            <a:ext cx="10240903" cy="3016355"/>
          </a:xfrm>
        </p:spPr>
        <p:txBody>
          <a:bodyPr>
            <a:normAutofit fontScale="92500" lnSpcReduction="20000"/>
          </a:bodyPr>
          <a:lstStyle/>
          <a:p>
            <a:r>
              <a:rPr lang="es-CO" dirty="0"/>
              <a:t>A partir de la nueva información de cobertura de 40km de todos los aeropuertos:</a:t>
            </a:r>
          </a:p>
          <a:p>
            <a:pPr lvl="1"/>
            <a:r>
              <a:rPr lang="es-CO" dirty="0"/>
              <a:t>Se calculo si el aeropuerto más cercano cubre o no el centro poblado.</a:t>
            </a:r>
          </a:p>
          <a:p>
            <a:pPr lvl="2"/>
            <a:r>
              <a:rPr lang="es-CO" dirty="0"/>
              <a:t>647 centros poblados sin cobertura aérea de ningún tipo</a:t>
            </a:r>
          </a:p>
          <a:p>
            <a:pPr lvl="2"/>
            <a:r>
              <a:rPr lang="es-CO" dirty="0"/>
              <a:t>4865 centros poblados con cobertura.</a:t>
            </a:r>
          </a:p>
          <a:p>
            <a:pPr lvl="1"/>
            <a:r>
              <a:rPr lang="es-CO" dirty="0"/>
              <a:t>Se calculo el Aeropuerto más cercano de todas las categorías y su distancia (Aeródromo, Regional, Nacional e Internacional)</a:t>
            </a:r>
          </a:p>
          <a:p>
            <a:pPr lvl="1"/>
            <a:r>
              <a:rPr lang="es-CO" dirty="0"/>
              <a:t>Se asigno el nivel de cobertura dependiendo de el aeropuerto de mayor nivel que se encontrara dentro del radio de cobertura.</a:t>
            </a:r>
          </a:p>
          <a:p>
            <a:pPr lvl="1"/>
            <a:r>
              <a:rPr lang="es-CO" dirty="0"/>
              <a:t>Niveles: Internacional, Nacional, Regional, Aeródromo.</a:t>
            </a:r>
          </a:p>
          <a:p>
            <a:endParaRPr lang="es-CO" dirty="0"/>
          </a:p>
        </p:txBody>
      </p:sp>
      <p:sp>
        <p:nvSpPr>
          <p:cNvPr id="4" name="Marcador de número de diapositiva 3">
            <a:extLst>
              <a:ext uri="{FF2B5EF4-FFF2-40B4-BE49-F238E27FC236}">
                <a16:creationId xmlns:a16="http://schemas.microsoft.com/office/drawing/2014/main" id="{3CC4B743-B68D-4B96-A8C2-AFE638C347F6}"/>
              </a:ext>
            </a:extLst>
          </p:cNvPr>
          <p:cNvSpPr>
            <a:spLocks noGrp="1"/>
          </p:cNvSpPr>
          <p:nvPr>
            <p:ph type="sldNum" sz="quarter" idx="12"/>
          </p:nvPr>
        </p:nvSpPr>
        <p:spPr/>
        <p:txBody>
          <a:bodyPr/>
          <a:lstStyle/>
          <a:p>
            <a:fld id="{B9EAB3BA-07EE-4B64-A177-47C30D775877}" type="slidenum">
              <a:rPr lang="en-US" smtClean="0"/>
              <a:t>27</a:t>
            </a:fld>
            <a:endParaRPr lang="en-US"/>
          </a:p>
        </p:txBody>
      </p:sp>
      <p:pic>
        <p:nvPicPr>
          <p:cNvPr id="7" name="Imagen 6">
            <a:extLst>
              <a:ext uri="{FF2B5EF4-FFF2-40B4-BE49-F238E27FC236}">
                <a16:creationId xmlns:a16="http://schemas.microsoft.com/office/drawing/2014/main" id="{7D59AB57-DC69-4C90-BA61-76D43C7FFA75}"/>
              </a:ext>
            </a:extLst>
          </p:cNvPr>
          <p:cNvPicPr>
            <a:picLocks noChangeAspect="1"/>
          </p:cNvPicPr>
          <p:nvPr/>
        </p:nvPicPr>
        <p:blipFill rotWithShape="1">
          <a:blip r:embed="rId2"/>
          <a:srcRect b="77683"/>
          <a:stretch/>
        </p:blipFill>
        <p:spPr>
          <a:xfrm>
            <a:off x="0" y="5119186"/>
            <a:ext cx="12192000" cy="1003700"/>
          </a:xfrm>
          <a:prstGeom prst="rect">
            <a:avLst/>
          </a:prstGeom>
        </p:spPr>
      </p:pic>
    </p:spTree>
    <p:extLst>
      <p:ext uri="{BB962C8B-B14F-4D97-AF65-F5344CB8AC3E}">
        <p14:creationId xmlns:p14="http://schemas.microsoft.com/office/powerpoint/2010/main" val="9939054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C8B424-9F05-4CF7-8693-DADD4D4CD341}"/>
              </a:ext>
            </a:extLst>
          </p:cNvPr>
          <p:cNvSpPr>
            <a:spLocks noGrp="1"/>
          </p:cNvSpPr>
          <p:nvPr>
            <p:ph type="title"/>
          </p:nvPr>
        </p:nvSpPr>
        <p:spPr/>
        <p:txBody>
          <a:bodyPr/>
          <a:lstStyle/>
          <a:p>
            <a:r>
              <a:rPr lang="es-CO" dirty="0"/>
              <a:t>Trabajo en análisis de Cobertura de aeropuertos</a:t>
            </a:r>
          </a:p>
        </p:txBody>
      </p:sp>
      <p:sp>
        <p:nvSpPr>
          <p:cNvPr id="3" name="Marcador de contenido 2">
            <a:extLst>
              <a:ext uri="{FF2B5EF4-FFF2-40B4-BE49-F238E27FC236}">
                <a16:creationId xmlns:a16="http://schemas.microsoft.com/office/drawing/2014/main" id="{5FCEEE38-5B45-4AC1-9EA0-768618C5022A}"/>
              </a:ext>
            </a:extLst>
          </p:cNvPr>
          <p:cNvSpPr>
            <a:spLocks noGrp="1"/>
          </p:cNvSpPr>
          <p:nvPr>
            <p:ph idx="1"/>
          </p:nvPr>
        </p:nvSpPr>
        <p:spPr>
          <a:xfrm>
            <a:off x="1371600" y="2114938"/>
            <a:ext cx="10240903" cy="3016355"/>
          </a:xfrm>
        </p:spPr>
        <p:txBody>
          <a:bodyPr>
            <a:normAutofit lnSpcReduction="10000"/>
          </a:bodyPr>
          <a:lstStyle/>
          <a:p>
            <a:r>
              <a:rPr lang="es-CO" dirty="0"/>
              <a:t>A partir de la nueva información de cobertura de 40km de todos los aeropuertos:</a:t>
            </a:r>
          </a:p>
          <a:p>
            <a:pPr lvl="1"/>
            <a:r>
              <a:rPr lang="es-CO" dirty="0"/>
              <a:t>Se calculo el Aeropuerto más cercano de todas las categorías y su distancia (Aeródromo, Regional, Nacional e Internacional):</a:t>
            </a:r>
          </a:p>
          <a:p>
            <a:pPr lvl="2"/>
            <a:r>
              <a:rPr lang="es-CO" dirty="0"/>
              <a:t>Centros poblados con cobertura Internacional: 1039</a:t>
            </a:r>
          </a:p>
          <a:p>
            <a:pPr lvl="2"/>
            <a:r>
              <a:rPr lang="es-CO" dirty="0"/>
              <a:t>Centros poblados con cobertura Nacional: 870</a:t>
            </a:r>
          </a:p>
          <a:p>
            <a:pPr lvl="2"/>
            <a:r>
              <a:rPr lang="es-CO" dirty="0"/>
              <a:t>Centros poblados con cobertura Regional: 962</a:t>
            </a:r>
          </a:p>
          <a:p>
            <a:pPr lvl="2"/>
            <a:r>
              <a:rPr lang="es-CO" dirty="0"/>
              <a:t>Centros poblados con cobertura de Aeródromo: 1993</a:t>
            </a:r>
          </a:p>
          <a:p>
            <a:pPr lvl="2"/>
            <a:r>
              <a:rPr lang="es-CO" dirty="0"/>
              <a:t>Centros poblados sin cobertura: 647</a:t>
            </a:r>
          </a:p>
          <a:p>
            <a:pPr lvl="2"/>
            <a:endParaRPr lang="es-CO" dirty="0"/>
          </a:p>
          <a:p>
            <a:pPr lvl="2"/>
            <a:endParaRPr lang="es-CO" dirty="0"/>
          </a:p>
          <a:p>
            <a:pPr lvl="2"/>
            <a:endParaRPr lang="es-CO" dirty="0"/>
          </a:p>
          <a:p>
            <a:pPr lvl="2"/>
            <a:endParaRPr lang="es-CO" dirty="0"/>
          </a:p>
          <a:p>
            <a:pPr lvl="2"/>
            <a:endParaRPr lang="es-CO" dirty="0"/>
          </a:p>
        </p:txBody>
      </p:sp>
      <p:sp>
        <p:nvSpPr>
          <p:cNvPr id="4" name="Marcador de número de diapositiva 3">
            <a:extLst>
              <a:ext uri="{FF2B5EF4-FFF2-40B4-BE49-F238E27FC236}">
                <a16:creationId xmlns:a16="http://schemas.microsoft.com/office/drawing/2014/main" id="{3CC4B743-B68D-4B96-A8C2-AFE638C347F6}"/>
              </a:ext>
            </a:extLst>
          </p:cNvPr>
          <p:cNvSpPr>
            <a:spLocks noGrp="1"/>
          </p:cNvSpPr>
          <p:nvPr>
            <p:ph type="sldNum" sz="quarter" idx="12"/>
          </p:nvPr>
        </p:nvSpPr>
        <p:spPr/>
        <p:txBody>
          <a:bodyPr/>
          <a:lstStyle/>
          <a:p>
            <a:fld id="{B9EAB3BA-07EE-4B64-A177-47C30D775877}" type="slidenum">
              <a:rPr lang="en-US" smtClean="0"/>
              <a:t>28</a:t>
            </a:fld>
            <a:endParaRPr lang="en-US"/>
          </a:p>
        </p:txBody>
      </p:sp>
      <p:pic>
        <p:nvPicPr>
          <p:cNvPr id="7" name="Imagen 6">
            <a:extLst>
              <a:ext uri="{FF2B5EF4-FFF2-40B4-BE49-F238E27FC236}">
                <a16:creationId xmlns:a16="http://schemas.microsoft.com/office/drawing/2014/main" id="{7D59AB57-DC69-4C90-BA61-76D43C7FFA75}"/>
              </a:ext>
            </a:extLst>
          </p:cNvPr>
          <p:cNvPicPr>
            <a:picLocks noChangeAspect="1"/>
          </p:cNvPicPr>
          <p:nvPr/>
        </p:nvPicPr>
        <p:blipFill rotWithShape="1">
          <a:blip r:embed="rId2"/>
          <a:srcRect b="77683"/>
          <a:stretch/>
        </p:blipFill>
        <p:spPr>
          <a:xfrm>
            <a:off x="0" y="5119186"/>
            <a:ext cx="12192000" cy="1003700"/>
          </a:xfrm>
          <a:prstGeom prst="rect">
            <a:avLst/>
          </a:prstGeom>
        </p:spPr>
      </p:pic>
    </p:spTree>
    <p:extLst>
      <p:ext uri="{BB962C8B-B14F-4D97-AF65-F5344CB8AC3E}">
        <p14:creationId xmlns:p14="http://schemas.microsoft.com/office/powerpoint/2010/main" val="3403798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aeropuertos:</a:t>
            </a:r>
          </a:p>
        </p:txBody>
      </p:sp>
      <p:sp>
        <p:nvSpPr>
          <p:cNvPr id="3" name="Marcador de contenido 2">
            <a:extLst>
              <a:ext uri="{FF2B5EF4-FFF2-40B4-BE49-F238E27FC236}">
                <a16:creationId xmlns:a16="http://schemas.microsoft.com/office/drawing/2014/main" id="{88F0F637-3DF0-4AAC-9C32-8312B280CB73}"/>
              </a:ext>
            </a:extLst>
          </p:cNvPr>
          <p:cNvSpPr>
            <a:spLocks noGrp="1"/>
          </p:cNvSpPr>
          <p:nvPr>
            <p:ph idx="1"/>
          </p:nvPr>
        </p:nvSpPr>
        <p:spPr>
          <a:xfrm>
            <a:off x="488731" y="2108741"/>
            <a:ext cx="8266385" cy="3956179"/>
          </a:xfrm>
        </p:spPr>
        <p:txBody>
          <a:bodyPr/>
          <a:lstStyle/>
          <a:p>
            <a:r>
              <a:rPr lang="es-CO" dirty="0"/>
              <a:t>Tabla Aeropuertos:</a:t>
            </a:r>
          </a:p>
          <a:p>
            <a:r>
              <a:rPr lang="es-CO" dirty="0"/>
              <a:t>Cantidad por departamento</a:t>
            </a:r>
          </a:p>
          <a:p>
            <a:r>
              <a:rPr lang="es-CO" dirty="0"/>
              <a:t>Cantidad por categoría (Aeródromo, internacional, nacional, regional)</a:t>
            </a:r>
          </a:p>
          <a:p>
            <a:r>
              <a:rPr lang="es-CO" dirty="0"/>
              <a:t>Cantidad por clase (0B,1 A, 1 B, </a:t>
            </a:r>
            <a:r>
              <a:rPr lang="es-CO" dirty="0" err="1"/>
              <a:t>etc</a:t>
            </a:r>
            <a:r>
              <a:rPr lang="es-CO" dirty="0"/>
              <a:t>…)</a:t>
            </a:r>
          </a:p>
          <a:p>
            <a:r>
              <a:rPr lang="es-CO" dirty="0"/>
              <a:t>Cantidad por tipo (Aerocivil, fumigación, militar, privado, publico)</a:t>
            </a:r>
          </a:p>
          <a:p>
            <a:r>
              <a:rPr lang="es-CO" dirty="0"/>
              <a:t>Longitud de pista vs Peso Bruto Máximo Operacional</a:t>
            </a:r>
          </a:p>
          <a:p>
            <a:r>
              <a:rPr lang="es-CO" dirty="0"/>
              <a:t>Longitud de la pista vs Numero de vuelos por origen</a:t>
            </a:r>
          </a:p>
          <a:p>
            <a:r>
              <a:rPr lang="es-CO" dirty="0"/>
              <a:t>Numero de vuelos por origen vs Peso Bruto Máximo Operacional</a:t>
            </a:r>
          </a:p>
          <a:p>
            <a:endParaRPr lang="es-CO" dirty="0"/>
          </a:p>
          <a:p>
            <a:endParaRPr lang="es-CO" dirty="0"/>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29</a:t>
            </a:fld>
            <a:endParaRPr lang="en-US"/>
          </a:p>
        </p:txBody>
      </p:sp>
    </p:spTree>
    <p:extLst>
      <p:ext uri="{BB962C8B-B14F-4D97-AF65-F5344CB8AC3E}">
        <p14:creationId xmlns:p14="http://schemas.microsoft.com/office/powerpoint/2010/main" val="998158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BEAC55E-FD3E-4A90-B4E2-D197D8038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D00E6745-58A1-440B-8E59-09648979E1B8}"/>
              </a:ext>
            </a:extLst>
          </p:cNvPr>
          <p:cNvSpPr>
            <a:spLocks noGrp="1"/>
          </p:cNvSpPr>
          <p:nvPr>
            <p:ph type="title"/>
          </p:nvPr>
        </p:nvSpPr>
        <p:spPr>
          <a:xfrm>
            <a:off x="1371601" y="457199"/>
            <a:ext cx="9448800" cy="1061357"/>
          </a:xfrm>
        </p:spPr>
        <p:txBody>
          <a:bodyPr>
            <a:normAutofit/>
          </a:bodyPr>
          <a:lstStyle/>
          <a:p>
            <a:r>
              <a:rPr lang="es-CO" sz="4000" dirty="0" err="1"/>
              <a:t>Justificacion</a:t>
            </a:r>
            <a:endParaRPr lang="es-CO" sz="4000"/>
          </a:p>
        </p:txBody>
      </p:sp>
      <p:sp>
        <p:nvSpPr>
          <p:cNvPr id="3" name="Marcador de contenido 2">
            <a:extLst>
              <a:ext uri="{FF2B5EF4-FFF2-40B4-BE49-F238E27FC236}">
                <a16:creationId xmlns:a16="http://schemas.microsoft.com/office/drawing/2014/main" id="{14454B84-965C-47E0-92FD-BED435E6239E}"/>
              </a:ext>
            </a:extLst>
          </p:cNvPr>
          <p:cNvSpPr>
            <a:spLocks noGrp="1"/>
          </p:cNvSpPr>
          <p:nvPr>
            <p:ph idx="1"/>
          </p:nvPr>
        </p:nvSpPr>
        <p:spPr>
          <a:xfrm>
            <a:off x="1371601" y="1887968"/>
            <a:ext cx="9448800" cy="3812746"/>
          </a:xfrm>
        </p:spPr>
        <p:txBody>
          <a:bodyPr>
            <a:normAutofit/>
          </a:bodyPr>
          <a:lstStyle/>
          <a:p>
            <a:r>
              <a:rPr lang="es-CO" sz="1800" dirty="0"/>
              <a:t>A raíz de la propuesta realizada por el profesor Mauricio Sánchez, nace el interés de continuar el trabajo de analítica realizado InfraestructuraVisible.org sobre los datos públicos de infraestructura en Colombia. </a:t>
            </a:r>
          </a:p>
          <a:p>
            <a:r>
              <a:rPr lang="es-CO" sz="1800" dirty="0"/>
              <a:t>Infraestructura Visible se ha visto limitado por falta de recursos, razón por la cual queremos aprovechar el amplio trabajo ya realizado en limpieza y recolección de datos para proponer análisis interesantes y útiles tanto a la iniciativa como a su audiencia objetivo.</a:t>
            </a:r>
          </a:p>
        </p:txBody>
      </p:sp>
      <p:sp>
        <p:nvSpPr>
          <p:cNvPr id="23" name="Rectangle 22">
            <a:extLst>
              <a:ext uri="{FF2B5EF4-FFF2-40B4-BE49-F238E27FC236}">
                <a16:creationId xmlns:a16="http://schemas.microsoft.com/office/drawing/2014/main" id="{282DCAD1-D7F2-4CA8-960C-526B7DB37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8741"/>
            <a:ext cx="12192000" cy="449256"/>
          </a:xfrm>
          <a:prstGeom prst="rect">
            <a:avLst/>
          </a:prstGeom>
          <a:gradFill>
            <a:gsLst>
              <a:gs pos="14000">
                <a:schemeClr val="accent4">
                  <a:alpha val="28000"/>
                </a:schemeClr>
              </a:gs>
              <a:gs pos="100000">
                <a:schemeClr val="accent5">
                  <a:alpha val="85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009AC7F-1347-41C8-8BEB-47473A21A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8316"/>
            <a:ext cx="8153398" cy="449684"/>
          </a:xfrm>
          <a:prstGeom prst="rect">
            <a:avLst/>
          </a:prstGeom>
          <a:gradFill>
            <a:gsLst>
              <a:gs pos="9000">
                <a:schemeClr val="accent2">
                  <a:lumMod val="60000"/>
                  <a:lumOff val="40000"/>
                  <a:alpha val="68000"/>
                </a:schemeClr>
              </a:gs>
              <a:gs pos="99000">
                <a:schemeClr val="accent2"/>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01121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aeropuertos:</a:t>
            </a:r>
          </a:p>
        </p:txBody>
      </p:sp>
      <p:sp>
        <p:nvSpPr>
          <p:cNvPr id="3" name="Marcador de contenido 2">
            <a:extLst>
              <a:ext uri="{FF2B5EF4-FFF2-40B4-BE49-F238E27FC236}">
                <a16:creationId xmlns:a16="http://schemas.microsoft.com/office/drawing/2014/main" id="{88F0F637-3DF0-4AAC-9C32-8312B280CB73}"/>
              </a:ext>
            </a:extLst>
          </p:cNvPr>
          <p:cNvSpPr>
            <a:spLocks noGrp="1"/>
          </p:cNvSpPr>
          <p:nvPr>
            <p:ph idx="1"/>
          </p:nvPr>
        </p:nvSpPr>
        <p:spPr>
          <a:xfrm>
            <a:off x="488731" y="2108741"/>
            <a:ext cx="11123772" cy="3956179"/>
          </a:xfrm>
        </p:spPr>
        <p:txBody>
          <a:bodyPr/>
          <a:lstStyle/>
          <a:p>
            <a:r>
              <a:rPr lang="es-CO" dirty="0"/>
              <a:t>Tabla Aeropuertos:</a:t>
            </a:r>
          </a:p>
          <a:p>
            <a:r>
              <a:rPr lang="es-CO" dirty="0"/>
              <a:t>Departamento vs Categoría (Cantidad)</a:t>
            </a:r>
          </a:p>
          <a:p>
            <a:r>
              <a:rPr lang="es-CO" dirty="0"/>
              <a:t>Departamento vs Longitud de pista (Suma total de todas las pistas)</a:t>
            </a:r>
          </a:p>
          <a:p>
            <a:r>
              <a:rPr lang="es-CO" dirty="0"/>
              <a:t>Departamento vs PBMO (Promedio)</a:t>
            </a:r>
          </a:p>
          <a:p>
            <a:r>
              <a:rPr lang="es-CO" dirty="0"/>
              <a:t>Departamento vs Clase (Cantidad)</a:t>
            </a:r>
          </a:p>
          <a:p>
            <a:r>
              <a:rPr lang="es-CO" dirty="0"/>
              <a:t>Departamento vs Tipo (Cantidad)</a:t>
            </a:r>
          </a:p>
          <a:p>
            <a:r>
              <a:rPr lang="es-CO" dirty="0"/>
              <a:t>Departamento vs Numero de vuelos como origen (Suma)</a:t>
            </a:r>
          </a:p>
          <a:p>
            <a:endParaRPr lang="es-CO" dirty="0"/>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30</a:t>
            </a:fld>
            <a:endParaRPr lang="en-US"/>
          </a:p>
        </p:txBody>
      </p:sp>
    </p:spTree>
    <p:extLst>
      <p:ext uri="{BB962C8B-B14F-4D97-AF65-F5344CB8AC3E}">
        <p14:creationId xmlns:p14="http://schemas.microsoft.com/office/powerpoint/2010/main" val="3029315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aeropuertos:</a:t>
            </a:r>
          </a:p>
        </p:txBody>
      </p:sp>
      <p:sp>
        <p:nvSpPr>
          <p:cNvPr id="3" name="Marcador de contenido 2">
            <a:extLst>
              <a:ext uri="{FF2B5EF4-FFF2-40B4-BE49-F238E27FC236}">
                <a16:creationId xmlns:a16="http://schemas.microsoft.com/office/drawing/2014/main" id="{88F0F637-3DF0-4AAC-9C32-8312B280CB73}"/>
              </a:ext>
            </a:extLst>
          </p:cNvPr>
          <p:cNvSpPr>
            <a:spLocks noGrp="1"/>
          </p:cNvSpPr>
          <p:nvPr>
            <p:ph idx="1"/>
          </p:nvPr>
        </p:nvSpPr>
        <p:spPr>
          <a:xfrm>
            <a:off x="488731" y="2108741"/>
            <a:ext cx="11123772" cy="3956179"/>
          </a:xfrm>
        </p:spPr>
        <p:txBody>
          <a:bodyPr/>
          <a:lstStyle/>
          <a:p>
            <a:r>
              <a:rPr lang="es-CO" dirty="0"/>
              <a:t>Tabla Aeropuertos:</a:t>
            </a:r>
          </a:p>
          <a:p>
            <a:r>
              <a:rPr lang="es-CO" dirty="0"/>
              <a:t>Categoría vs Longitud de pista (Suma total de todas las pistas)</a:t>
            </a:r>
          </a:p>
          <a:p>
            <a:r>
              <a:rPr lang="es-CO" dirty="0"/>
              <a:t>Categoría vs PBMO (Promedio)</a:t>
            </a:r>
          </a:p>
          <a:p>
            <a:r>
              <a:rPr lang="es-CO" dirty="0"/>
              <a:t>Categoría vs Clase (Cantidad)</a:t>
            </a:r>
          </a:p>
          <a:p>
            <a:r>
              <a:rPr lang="es-CO" dirty="0"/>
              <a:t>Categoría vs Tipo (Cantidad)</a:t>
            </a:r>
          </a:p>
          <a:p>
            <a:r>
              <a:rPr lang="es-CO" dirty="0"/>
              <a:t>Categoría vs Numero de vuelos como origen (Suma)</a:t>
            </a:r>
          </a:p>
          <a:p>
            <a:endParaRPr lang="es-CO" dirty="0"/>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31</a:t>
            </a:fld>
            <a:endParaRPr lang="en-US"/>
          </a:p>
        </p:txBody>
      </p:sp>
    </p:spTree>
    <p:extLst>
      <p:ext uri="{BB962C8B-B14F-4D97-AF65-F5344CB8AC3E}">
        <p14:creationId xmlns:p14="http://schemas.microsoft.com/office/powerpoint/2010/main" val="1794940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aeropuertos:</a:t>
            </a:r>
          </a:p>
        </p:txBody>
      </p:sp>
      <p:sp>
        <p:nvSpPr>
          <p:cNvPr id="3" name="Marcador de contenido 2">
            <a:extLst>
              <a:ext uri="{FF2B5EF4-FFF2-40B4-BE49-F238E27FC236}">
                <a16:creationId xmlns:a16="http://schemas.microsoft.com/office/drawing/2014/main" id="{88F0F637-3DF0-4AAC-9C32-8312B280CB73}"/>
              </a:ext>
            </a:extLst>
          </p:cNvPr>
          <p:cNvSpPr>
            <a:spLocks noGrp="1"/>
          </p:cNvSpPr>
          <p:nvPr>
            <p:ph idx="1"/>
          </p:nvPr>
        </p:nvSpPr>
        <p:spPr>
          <a:xfrm>
            <a:off x="488731" y="2108741"/>
            <a:ext cx="11123772" cy="3956179"/>
          </a:xfrm>
        </p:spPr>
        <p:txBody>
          <a:bodyPr/>
          <a:lstStyle/>
          <a:p>
            <a:r>
              <a:rPr lang="es-CO" dirty="0"/>
              <a:t>Tabla Aeropuertos:</a:t>
            </a:r>
          </a:p>
          <a:p>
            <a:r>
              <a:rPr lang="es-CO" dirty="0"/>
              <a:t>Clase vs Longitud de pista (Suma total de todas las pistas)</a:t>
            </a:r>
          </a:p>
          <a:p>
            <a:r>
              <a:rPr lang="es-CO" dirty="0"/>
              <a:t>Clase vs PBMO (Promedio)</a:t>
            </a:r>
          </a:p>
          <a:p>
            <a:r>
              <a:rPr lang="es-CO" dirty="0"/>
              <a:t>Clase vs Tipo (Cantidad)</a:t>
            </a:r>
          </a:p>
          <a:p>
            <a:r>
              <a:rPr lang="es-CO" dirty="0"/>
              <a:t>Clase vs Numero de vuelos como origen (Suma)</a:t>
            </a:r>
          </a:p>
          <a:p>
            <a:r>
              <a:rPr lang="es-CO" dirty="0"/>
              <a:t>Longitud vs PBMO (Promedio)</a:t>
            </a:r>
          </a:p>
          <a:p>
            <a:r>
              <a:rPr lang="es-CO" dirty="0"/>
              <a:t>Longitud vs Numero de vuelos como origen (Suma)</a:t>
            </a:r>
          </a:p>
          <a:p>
            <a:r>
              <a:rPr lang="es-CO" dirty="0"/>
              <a:t>Longitud vs PBMO vs Numero de vuelos como origen (Densidad)</a:t>
            </a:r>
          </a:p>
          <a:p>
            <a:endParaRPr lang="es-CO" dirty="0"/>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32</a:t>
            </a:fld>
            <a:endParaRPr lang="en-US"/>
          </a:p>
        </p:txBody>
      </p:sp>
    </p:spTree>
    <p:extLst>
      <p:ext uri="{BB962C8B-B14F-4D97-AF65-F5344CB8AC3E}">
        <p14:creationId xmlns:p14="http://schemas.microsoft.com/office/powerpoint/2010/main" val="21266149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aeropuertos:</a:t>
            </a:r>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33</a:t>
            </a:fld>
            <a:endParaRPr lang="en-US"/>
          </a:p>
        </p:txBody>
      </p:sp>
      <p:sp>
        <p:nvSpPr>
          <p:cNvPr id="8" name="Marcador de contenido 2">
            <a:extLst>
              <a:ext uri="{FF2B5EF4-FFF2-40B4-BE49-F238E27FC236}">
                <a16:creationId xmlns:a16="http://schemas.microsoft.com/office/drawing/2014/main" id="{5CDBB8FD-0BE8-47D7-B52B-D8AABD585EE7}"/>
              </a:ext>
            </a:extLst>
          </p:cNvPr>
          <p:cNvSpPr txBox="1">
            <a:spLocks/>
          </p:cNvSpPr>
          <p:nvPr/>
        </p:nvSpPr>
        <p:spPr>
          <a:xfrm>
            <a:off x="579497" y="2108741"/>
            <a:ext cx="10240903" cy="3956179"/>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dirty="0"/>
              <a:t>Tabla Aeropuertos histórico:</a:t>
            </a:r>
          </a:p>
          <a:p>
            <a:r>
              <a:rPr lang="es-CO" dirty="0"/>
              <a:t>Suma total de vuelos (Anual, Mensual)</a:t>
            </a:r>
          </a:p>
          <a:p>
            <a:r>
              <a:rPr lang="es-CO" dirty="0"/>
              <a:t>Suma total de sillas disponibles (Anual, Mensual)</a:t>
            </a:r>
          </a:p>
          <a:p>
            <a:r>
              <a:rPr lang="es-CO" dirty="0"/>
              <a:t>Suma total de pasajeros abordo (Anual, Mensual)</a:t>
            </a:r>
          </a:p>
          <a:p>
            <a:r>
              <a:rPr lang="es-CO" dirty="0"/>
              <a:t>Suma total de carga ofrecida (Anual, Mensual)</a:t>
            </a:r>
          </a:p>
          <a:p>
            <a:r>
              <a:rPr lang="es-CO" dirty="0"/>
              <a:t>Suma total de carga abordo (Anual, Mensual)</a:t>
            </a:r>
          </a:p>
          <a:p>
            <a:endParaRPr lang="es-CO" dirty="0"/>
          </a:p>
        </p:txBody>
      </p:sp>
    </p:spTree>
    <p:extLst>
      <p:ext uri="{BB962C8B-B14F-4D97-AF65-F5344CB8AC3E}">
        <p14:creationId xmlns:p14="http://schemas.microsoft.com/office/powerpoint/2010/main" val="41547795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PUERTOS:</a:t>
            </a:r>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34</a:t>
            </a:fld>
            <a:endParaRPr lang="en-US"/>
          </a:p>
        </p:txBody>
      </p:sp>
      <p:sp>
        <p:nvSpPr>
          <p:cNvPr id="8" name="Marcador de contenido 2">
            <a:extLst>
              <a:ext uri="{FF2B5EF4-FFF2-40B4-BE49-F238E27FC236}">
                <a16:creationId xmlns:a16="http://schemas.microsoft.com/office/drawing/2014/main" id="{5CDBB8FD-0BE8-47D7-B52B-D8AABD585EE7}"/>
              </a:ext>
            </a:extLst>
          </p:cNvPr>
          <p:cNvSpPr txBox="1">
            <a:spLocks/>
          </p:cNvSpPr>
          <p:nvPr/>
        </p:nvSpPr>
        <p:spPr>
          <a:xfrm>
            <a:off x="579497" y="2108741"/>
            <a:ext cx="10240903" cy="3956179"/>
          </a:xfrm>
          <a:prstGeom prst="rect">
            <a:avLst/>
          </a:prstGeom>
        </p:spPr>
        <p:txBody>
          <a:bodyPr vert="horz" lIns="0" tIns="0" rIns="0" bIns="0" rtlCol="0">
            <a:normAutofit fontScale="85000" lnSpcReduction="20000"/>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dirty="0"/>
              <a:t>Tabla Sociedades Portuarias:</a:t>
            </a:r>
          </a:p>
          <a:p>
            <a:r>
              <a:rPr lang="es-CO" dirty="0"/>
              <a:t>Zona portuaria (Cantidad)</a:t>
            </a:r>
          </a:p>
          <a:p>
            <a:r>
              <a:rPr lang="es-CO" dirty="0"/>
              <a:t>Tipo de servicio (Cantidad)</a:t>
            </a:r>
          </a:p>
          <a:p>
            <a:r>
              <a:rPr lang="es-CO" dirty="0"/>
              <a:t>Numero de puertos por Departamento (Cantidad) </a:t>
            </a:r>
          </a:p>
          <a:p>
            <a:r>
              <a:rPr lang="es-CO" dirty="0"/>
              <a:t>Numero de puertos por Municipios (Cantidad) </a:t>
            </a:r>
          </a:p>
          <a:p>
            <a:r>
              <a:rPr lang="es-CO" dirty="0"/>
              <a:t>Carbón granel vs Contenedores</a:t>
            </a:r>
          </a:p>
          <a:p>
            <a:r>
              <a:rPr lang="es-CO" dirty="0"/>
              <a:t>Carbón granel vs General</a:t>
            </a:r>
          </a:p>
          <a:p>
            <a:r>
              <a:rPr lang="es-CO" dirty="0"/>
              <a:t>Carbón granel vs Granel liquido</a:t>
            </a:r>
          </a:p>
          <a:p>
            <a:r>
              <a:rPr lang="es-CO" dirty="0"/>
              <a:t>Carbón granel vs Granel no Carbón</a:t>
            </a:r>
          </a:p>
          <a:p>
            <a:r>
              <a:rPr lang="es-CO" dirty="0"/>
              <a:t>Carbón granel vs Total</a:t>
            </a:r>
          </a:p>
          <a:p>
            <a:endParaRPr lang="es-CO" dirty="0"/>
          </a:p>
          <a:p>
            <a:endParaRPr lang="es-CO" dirty="0"/>
          </a:p>
          <a:p>
            <a:endParaRPr lang="es-CO" dirty="0"/>
          </a:p>
          <a:p>
            <a:endParaRPr lang="es-CO" dirty="0"/>
          </a:p>
          <a:p>
            <a:endParaRPr lang="es-CO" dirty="0"/>
          </a:p>
        </p:txBody>
      </p:sp>
    </p:spTree>
    <p:extLst>
      <p:ext uri="{BB962C8B-B14F-4D97-AF65-F5344CB8AC3E}">
        <p14:creationId xmlns:p14="http://schemas.microsoft.com/office/powerpoint/2010/main" val="9630419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PUERTOS:</a:t>
            </a:r>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35</a:t>
            </a:fld>
            <a:endParaRPr lang="en-US"/>
          </a:p>
        </p:txBody>
      </p:sp>
      <p:sp>
        <p:nvSpPr>
          <p:cNvPr id="8" name="Marcador de contenido 2">
            <a:extLst>
              <a:ext uri="{FF2B5EF4-FFF2-40B4-BE49-F238E27FC236}">
                <a16:creationId xmlns:a16="http://schemas.microsoft.com/office/drawing/2014/main" id="{5CDBB8FD-0BE8-47D7-B52B-D8AABD585EE7}"/>
              </a:ext>
            </a:extLst>
          </p:cNvPr>
          <p:cNvSpPr txBox="1">
            <a:spLocks/>
          </p:cNvSpPr>
          <p:nvPr/>
        </p:nvSpPr>
        <p:spPr>
          <a:xfrm>
            <a:off x="579497" y="2108741"/>
            <a:ext cx="10240903" cy="3956179"/>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dirty="0"/>
              <a:t>Tabla Sociedades Portuarias:</a:t>
            </a:r>
          </a:p>
          <a:p>
            <a:r>
              <a:rPr lang="es-CO" dirty="0"/>
              <a:t>Contenedores vs General</a:t>
            </a:r>
          </a:p>
          <a:p>
            <a:r>
              <a:rPr lang="es-CO" dirty="0"/>
              <a:t>Contenedores vs Granel liquido</a:t>
            </a:r>
          </a:p>
          <a:p>
            <a:r>
              <a:rPr lang="es-CO" dirty="0"/>
              <a:t>Contenedores vs Granel no Carbón</a:t>
            </a:r>
          </a:p>
          <a:p>
            <a:r>
              <a:rPr lang="es-CO" dirty="0"/>
              <a:t>Contenedores vs Total</a:t>
            </a:r>
          </a:p>
          <a:p>
            <a:r>
              <a:rPr lang="es-CO" dirty="0"/>
              <a:t>General vs Granel liquido</a:t>
            </a:r>
          </a:p>
          <a:p>
            <a:r>
              <a:rPr lang="es-CO" dirty="0"/>
              <a:t>General vs Granel no Carbón</a:t>
            </a:r>
          </a:p>
          <a:p>
            <a:r>
              <a:rPr lang="es-CO" dirty="0"/>
              <a:t>General vs Total</a:t>
            </a:r>
          </a:p>
          <a:p>
            <a:endParaRPr lang="es-CO" dirty="0"/>
          </a:p>
          <a:p>
            <a:endParaRPr lang="es-CO" dirty="0"/>
          </a:p>
          <a:p>
            <a:endParaRPr lang="es-CO" dirty="0"/>
          </a:p>
          <a:p>
            <a:endParaRPr lang="es-CO" dirty="0"/>
          </a:p>
          <a:p>
            <a:endParaRPr lang="es-CO" dirty="0"/>
          </a:p>
        </p:txBody>
      </p:sp>
    </p:spTree>
    <p:extLst>
      <p:ext uri="{BB962C8B-B14F-4D97-AF65-F5344CB8AC3E}">
        <p14:creationId xmlns:p14="http://schemas.microsoft.com/office/powerpoint/2010/main" val="16286478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PUERTOS:</a:t>
            </a:r>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36</a:t>
            </a:fld>
            <a:endParaRPr lang="en-US"/>
          </a:p>
        </p:txBody>
      </p:sp>
      <p:sp>
        <p:nvSpPr>
          <p:cNvPr id="8" name="Marcador de contenido 2">
            <a:extLst>
              <a:ext uri="{FF2B5EF4-FFF2-40B4-BE49-F238E27FC236}">
                <a16:creationId xmlns:a16="http://schemas.microsoft.com/office/drawing/2014/main" id="{5CDBB8FD-0BE8-47D7-B52B-D8AABD585EE7}"/>
              </a:ext>
            </a:extLst>
          </p:cNvPr>
          <p:cNvSpPr txBox="1">
            <a:spLocks/>
          </p:cNvSpPr>
          <p:nvPr/>
        </p:nvSpPr>
        <p:spPr>
          <a:xfrm>
            <a:off x="579497" y="2108741"/>
            <a:ext cx="10240903" cy="3956179"/>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dirty="0"/>
              <a:t>Tabla Sociedades Portuarias:</a:t>
            </a:r>
          </a:p>
          <a:p>
            <a:r>
              <a:rPr lang="es-CO" dirty="0"/>
              <a:t>Granel liquido vs Granel no Carbón</a:t>
            </a:r>
          </a:p>
          <a:p>
            <a:r>
              <a:rPr lang="es-CO" dirty="0"/>
              <a:t>Granel liquido vs Total</a:t>
            </a:r>
          </a:p>
          <a:p>
            <a:r>
              <a:rPr lang="es-CO" dirty="0"/>
              <a:t>Granel no Carbón vs Total</a:t>
            </a:r>
          </a:p>
          <a:p>
            <a:endParaRPr lang="es-CO" dirty="0"/>
          </a:p>
          <a:p>
            <a:endParaRPr lang="es-CO" dirty="0"/>
          </a:p>
          <a:p>
            <a:endParaRPr lang="es-CO" dirty="0"/>
          </a:p>
          <a:p>
            <a:endParaRPr lang="es-CO" dirty="0"/>
          </a:p>
          <a:p>
            <a:endParaRPr lang="es-CO" dirty="0"/>
          </a:p>
        </p:txBody>
      </p:sp>
    </p:spTree>
    <p:extLst>
      <p:ext uri="{BB962C8B-B14F-4D97-AF65-F5344CB8AC3E}">
        <p14:creationId xmlns:p14="http://schemas.microsoft.com/office/powerpoint/2010/main" val="5052485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PUERTOS:</a:t>
            </a:r>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37</a:t>
            </a:fld>
            <a:endParaRPr lang="en-US"/>
          </a:p>
        </p:txBody>
      </p:sp>
      <p:sp>
        <p:nvSpPr>
          <p:cNvPr id="8" name="Marcador de contenido 2">
            <a:extLst>
              <a:ext uri="{FF2B5EF4-FFF2-40B4-BE49-F238E27FC236}">
                <a16:creationId xmlns:a16="http://schemas.microsoft.com/office/drawing/2014/main" id="{5CDBB8FD-0BE8-47D7-B52B-D8AABD585EE7}"/>
              </a:ext>
            </a:extLst>
          </p:cNvPr>
          <p:cNvSpPr txBox="1">
            <a:spLocks/>
          </p:cNvSpPr>
          <p:nvPr/>
        </p:nvSpPr>
        <p:spPr>
          <a:xfrm>
            <a:off x="579497" y="2108741"/>
            <a:ext cx="10240903" cy="3956179"/>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dirty="0"/>
              <a:t>Tabla Puertos Histórico:</a:t>
            </a:r>
          </a:p>
          <a:p>
            <a:r>
              <a:rPr lang="es-CO" dirty="0"/>
              <a:t>Carbón granel (Suma o Promedio Anual)</a:t>
            </a:r>
          </a:p>
          <a:p>
            <a:r>
              <a:rPr lang="es-CO" dirty="0"/>
              <a:t>Contenedores (Suma o Promedio Anual)</a:t>
            </a:r>
          </a:p>
          <a:p>
            <a:r>
              <a:rPr lang="es-CO" dirty="0"/>
              <a:t>General (Suma o Promedio Anual)</a:t>
            </a:r>
          </a:p>
          <a:p>
            <a:r>
              <a:rPr lang="es-CO" dirty="0"/>
              <a:t>Granel liquido (Suma o Promedio Anual)</a:t>
            </a:r>
          </a:p>
          <a:p>
            <a:r>
              <a:rPr lang="es-CO" dirty="0"/>
              <a:t>Granel no Carbón (Suma o Promedio Anual)</a:t>
            </a:r>
          </a:p>
          <a:p>
            <a:r>
              <a:rPr lang="es-CO" dirty="0"/>
              <a:t>Total (Suma o Promedio Anual)</a:t>
            </a:r>
          </a:p>
          <a:p>
            <a:endParaRPr lang="es-CO" dirty="0"/>
          </a:p>
          <a:p>
            <a:endParaRPr lang="es-CO" dirty="0"/>
          </a:p>
          <a:p>
            <a:endParaRPr lang="es-CO" dirty="0"/>
          </a:p>
          <a:p>
            <a:endParaRPr lang="es-CO" dirty="0"/>
          </a:p>
          <a:p>
            <a:endParaRPr lang="es-CO" dirty="0"/>
          </a:p>
        </p:txBody>
      </p:sp>
    </p:spTree>
    <p:extLst>
      <p:ext uri="{BB962C8B-B14F-4D97-AF65-F5344CB8AC3E}">
        <p14:creationId xmlns:p14="http://schemas.microsoft.com/office/powerpoint/2010/main" val="2216823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1BF755-490B-41C8-B1C8-540FDAE28FC7}"/>
              </a:ext>
            </a:extLst>
          </p:cNvPr>
          <p:cNvSpPr>
            <a:spLocks noGrp="1"/>
          </p:cNvSpPr>
          <p:nvPr>
            <p:ph type="title"/>
          </p:nvPr>
        </p:nvSpPr>
        <p:spPr/>
        <p:txBody>
          <a:bodyPr/>
          <a:lstStyle/>
          <a:p>
            <a:r>
              <a:rPr lang="es-CO" dirty="0"/>
              <a:t>Análisis existentes, Vías:</a:t>
            </a:r>
          </a:p>
        </p:txBody>
      </p:sp>
      <p:sp>
        <p:nvSpPr>
          <p:cNvPr id="4" name="Marcador de número de diapositiva 3">
            <a:extLst>
              <a:ext uri="{FF2B5EF4-FFF2-40B4-BE49-F238E27FC236}">
                <a16:creationId xmlns:a16="http://schemas.microsoft.com/office/drawing/2014/main" id="{CC7E7CBA-ACA6-40FD-A1E0-C45C69691807}"/>
              </a:ext>
            </a:extLst>
          </p:cNvPr>
          <p:cNvSpPr>
            <a:spLocks noGrp="1"/>
          </p:cNvSpPr>
          <p:nvPr>
            <p:ph type="sldNum" sz="quarter" idx="12"/>
          </p:nvPr>
        </p:nvSpPr>
        <p:spPr/>
        <p:txBody>
          <a:bodyPr/>
          <a:lstStyle/>
          <a:p>
            <a:fld id="{B9EAB3BA-07EE-4B64-A177-47C30D775877}" type="slidenum">
              <a:rPr lang="en-US" smtClean="0"/>
              <a:t>38</a:t>
            </a:fld>
            <a:endParaRPr lang="en-US"/>
          </a:p>
        </p:txBody>
      </p:sp>
      <p:sp>
        <p:nvSpPr>
          <p:cNvPr id="8" name="Marcador de contenido 2">
            <a:extLst>
              <a:ext uri="{FF2B5EF4-FFF2-40B4-BE49-F238E27FC236}">
                <a16:creationId xmlns:a16="http://schemas.microsoft.com/office/drawing/2014/main" id="{5CDBB8FD-0BE8-47D7-B52B-D8AABD585EE7}"/>
              </a:ext>
            </a:extLst>
          </p:cNvPr>
          <p:cNvSpPr txBox="1">
            <a:spLocks/>
          </p:cNvSpPr>
          <p:nvPr/>
        </p:nvSpPr>
        <p:spPr>
          <a:xfrm>
            <a:off x="579497" y="2108741"/>
            <a:ext cx="10240903" cy="3956179"/>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dirty="0"/>
              <a:t>Tabla Concesiones:</a:t>
            </a:r>
          </a:p>
          <a:p>
            <a:r>
              <a:rPr lang="es-CO" dirty="0"/>
              <a:t>Generación (Cantidad)</a:t>
            </a:r>
          </a:p>
          <a:p>
            <a:r>
              <a:rPr lang="es-CO" dirty="0"/>
              <a:t>Ola (Cantidad)</a:t>
            </a:r>
          </a:p>
          <a:p>
            <a:r>
              <a:rPr lang="es-CO" dirty="0"/>
              <a:t>Departamento (Cantidad)</a:t>
            </a:r>
          </a:p>
          <a:p>
            <a:r>
              <a:rPr lang="es-CO" dirty="0"/>
              <a:t>Estado (Cantidad)</a:t>
            </a:r>
          </a:p>
          <a:p>
            <a:endParaRPr lang="es-CO" dirty="0"/>
          </a:p>
          <a:p>
            <a:endParaRPr lang="es-CO" dirty="0"/>
          </a:p>
          <a:p>
            <a:endParaRPr lang="es-CO" dirty="0"/>
          </a:p>
          <a:p>
            <a:endParaRPr lang="es-CO" dirty="0"/>
          </a:p>
        </p:txBody>
      </p:sp>
    </p:spTree>
    <p:extLst>
      <p:ext uri="{BB962C8B-B14F-4D97-AF65-F5344CB8AC3E}">
        <p14:creationId xmlns:p14="http://schemas.microsoft.com/office/powerpoint/2010/main" val="15209464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FB9122-6E66-4A08-85C6-A2B42787FF4F}"/>
              </a:ext>
            </a:extLst>
          </p:cNvPr>
          <p:cNvSpPr>
            <a:spLocks noGrp="1"/>
          </p:cNvSpPr>
          <p:nvPr>
            <p:ph type="title"/>
          </p:nvPr>
        </p:nvSpPr>
        <p:spPr/>
        <p:txBody>
          <a:bodyPr/>
          <a:lstStyle/>
          <a:p>
            <a:r>
              <a:rPr lang="en-US" dirty="0" err="1"/>
              <a:t>Posibles</a:t>
            </a:r>
            <a:r>
              <a:rPr lang="en-US" dirty="0"/>
              <a:t> </a:t>
            </a:r>
            <a:r>
              <a:rPr lang="en-US" dirty="0" err="1"/>
              <a:t>analisis</a:t>
            </a:r>
            <a:r>
              <a:rPr lang="en-US" dirty="0"/>
              <a:t>: </a:t>
            </a:r>
            <a:r>
              <a:rPr lang="en-US" dirty="0" err="1"/>
              <a:t>aeropuertos</a:t>
            </a:r>
            <a:endParaRPr lang="es-CO" dirty="0"/>
          </a:p>
        </p:txBody>
      </p:sp>
      <p:sp>
        <p:nvSpPr>
          <p:cNvPr id="3" name="Marcador de contenido 2">
            <a:extLst>
              <a:ext uri="{FF2B5EF4-FFF2-40B4-BE49-F238E27FC236}">
                <a16:creationId xmlns:a16="http://schemas.microsoft.com/office/drawing/2014/main" id="{6F9794BC-35CE-4C30-8BD4-0AC0ABE8CF84}"/>
              </a:ext>
            </a:extLst>
          </p:cNvPr>
          <p:cNvSpPr>
            <a:spLocks noGrp="1"/>
          </p:cNvSpPr>
          <p:nvPr>
            <p:ph idx="1"/>
          </p:nvPr>
        </p:nvSpPr>
        <p:spPr>
          <a:xfrm>
            <a:off x="1129862" y="2108741"/>
            <a:ext cx="10240903" cy="3956179"/>
          </a:xfrm>
        </p:spPr>
        <p:txBody>
          <a:bodyPr>
            <a:normAutofit fontScale="92500" lnSpcReduction="10000"/>
          </a:bodyPr>
          <a:lstStyle/>
          <a:p>
            <a:r>
              <a:rPr lang="en-US" dirty="0"/>
              <a:t>2&gt;&gt;&gt;&gt;&gt;</a:t>
            </a:r>
            <a:r>
              <a:rPr lang="en-US" dirty="0" err="1"/>
              <a:t>Cobertura</a:t>
            </a:r>
            <a:r>
              <a:rPr lang="en-US" dirty="0"/>
              <a:t> </a:t>
            </a:r>
            <a:r>
              <a:rPr lang="en-US" dirty="0" err="1"/>
              <a:t>nacional</a:t>
            </a:r>
            <a:r>
              <a:rPr lang="en-US" dirty="0"/>
              <a:t> en </a:t>
            </a:r>
            <a:r>
              <a:rPr lang="en-US" dirty="0" err="1"/>
              <a:t>pasajeros</a:t>
            </a:r>
            <a:r>
              <a:rPr lang="en-US" dirty="0"/>
              <a:t> y carga.</a:t>
            </a:r>
          </a:p>
          <a:p>
            <a:r>
              <a:rPr lang="en-US" dirty="0" err="1"/>
              <a:t>Densidad</a:t>
            </a:r>
            <a:r>
              <a:rPr lang="en-US" dirty="0"/>
              <a:t> de las </a:t>
            </a:r>
            <a:r>
              <a:rPr lang="en-US" dirty="0" err="1"/>
              <a:t>rutas</a:t>
            </a:r>
            <a:r>
              <a:rPr lang="en-US" dirty="0"/>
              <a:t>.</a:t>
            </a:r>
          </a:p>
          <a:p>
            <a:endParaRPr lang="en-US" dirty="0"/>
          </a:p>
          <a:p>
            <a:r>
              <a:rPr lang="en-US" dirty="0" err="1"/>
              <a:t>Ciudades</a:t>
            </a:r>
            <a:r>
              <a:rPr lang="en-US" dirty="0"/>
              <a:t> con </a:t>
            </a:r>
            <a:r>
              <a:rPr lang="en-US" dirty="0" err="1"/>
              <a:t>rutas</a:t>
            </a:r>
            <a:r>
              <a:rPr lang="en-US" dirty="0"/>
              <a:t> </a:t>
            </a:r>
            <a:r>
              <a:rPr lang="en-US" dirty="0" err="1"/>
              <a:t>directas</a:t>
            </a:r>
            <a:r>
              <a:rPr lang="en-US" dirty="0"/>
              <a:t> </a:t>
            </a:r>
            <a:r>
              <a:rPr lang="en-US" dirty="0" err="1"/>
              <a:t>desde</a:t>
            </a:r>
            <a:r>
              <a:rPr lang="en-US" dirty="0"/>
              <a:t> un punto A en </a:t>
            </a:r>
            <a:r>
              <a:rPr lang="en-US" dirty="0" err="1"/>
              <a:t>pasajeros</a:t>
            </a:r>
            <a:r>
              <a:rPr lang="en-US" dirty="0"/>
              <a:t> y carga.</a:t>
            </a:r>
          </a:p>
          <a:p>
            <a:r>
              <a:rPr lang="en-US" dirty="0" err="1"/>
              <a:t>Ciudades</a:t>
            </a:r>
            <a:r>
              <a:rPr lang="en-US" dirty="0"/>
              <a:t> sin </a:t>
            </a:r>
            <a:r>
              <a:rPr lang="en-US" dirty="0" err="1"/>
              <a:t>rutas</a:t>
            </a:r>
            <a:r>
              <a:rPr lang="en-US" dirty="0"/>
              <a:t> </a:t>
            </a:r>
            <a:r>
              <a:rPr lang="en-US" dirty="0" err="1"/>
              <a:t>directas</a:t>
            </a:r>
            <a:r>
              <a:rPr lang="en-US" dirty="0"/>
              <a:t> </a:t>
            </a:r>
            <a:r>
              <a:rPr lang="en-US" dirty="0" err="1"/>
              <a:t>desde</a:t>
            </a:r>
            <a:r>
              <a:rPr lang="en-US" dirty="0"/>
              <a:t> un punto A </a:t>
            </a:r>
            <a:r>
              <a:rPr lang="en-US" dirty="0" err="1"/>
              <a:t>en</a:t>
            </a:r>
            <a:r>
              <a:rPr lang="en-US" dirty="0"/>
              <a:t> </a:t>
            </a:r>
            <a:r>
              <a:rPr lang="en-US" dirty="0" err="1"/>
              <a:t>pasajeros</a:t>
            </a:r>
            <a:r>
              <a:rPr lang="en-US" dirty="0"/>
              <a:t> y carga.</a:t>
            </a:r>
          </a:p>
          <a:p>
            <a:r>
              <a:rPr lang="en-US" dirty="0"/>
              <a:t>2&gt;&gt;&gt;&gt;&gt; Zonas no </a:t>
            </a:r>
            <a:r>
              <a:rPr lang="en-US" dirty="0" err="1"/>
              <a:t>interconectadas</a:t>
            </a:r>
            <a:r>
              <a:rPr lang="en-US" dirty="0"/>
              <a:t>, </a:t>
            </a:r>
            <a:r>
              <a:rPr lang="en-US" dirty="0" err="1"/>
              <a:t>distancia</a:t>
            </a:r>
            <a:r>
              <a:rPr lang="en-US" dirty="0"/>
              <a:t> a </a:t>
            </a:r>
            <a:r>
              <a:rPr lang="en-US" dirty="0" err="1"/>
              <a:t>recorrer</a:t>
            </a:r>
            <a:r>
              <a:rPr lang="en-US" dirty="0"/>
              <a:t> con el </a:t>
            </a:r>
            <a:r>
              <a:rPr lang="en-US" dirty="0" err="1"/>
              <a:t>aeropuerto</a:t>
            </a:r>
            <a:r>
              <a:rPr lang="en-US" dirty="0"/>
              <a:t> </a:t>
            </a:r>
            <a:r>
              <a:rPr lang="en-US" dirty="0" err="1"/>
              <a:t>más</a:t>
            </a:r>
            <a:r>
              <a:rPr lang="en-US" dirty="0"/>
              <a:t> </a:t>
            </a:r>
            <a:r>
              <a:rPr lang="en-US" dirty="0" err="1"/>
              <a:t>cercano</a:t>
            </a:r>
            <a:r>
              <a:rPr lang="en-US" dirty="0"/>
              <a:t> y las </a:t>
            </a:r>
            <a:r>
              <a:rPr lang="en-US" dirty="0" err="1"/>
              <a:t>características</a:t>
            </a:r>
            <a:r>
              <a:rPr lang="en-US" dirty="0"/>
              <a:t> de </a:t>
            </a:r>
            <a:r>
              <a:rPr lang="en-US" dirty="0" err="1"/>
              <a:t>dicho</a:t>
            </a:r>
            <a:r>
              <a:rPr lang="en-US" dirty="0"/>
              <a:t> </a:t>
            </a:r>
            <a:r>
              <a:rPr lang="en-US" dirty="0" err="1"/>
              <a:t>aeropuerto</a:t>
            </a:r>
            <a:r>
              <a:rPr lang="en-US" dirty="0"/>
              <a:t> (</a:t>
            </a:r>
            <a:r>
              <a:rPr lang="en-US" dirty="0" err="1"/>
              <a:t>rutas</a:t>
            </a:r>
            <a:r>
              <a:rPr lang="en-US" dirty="0"/>
              <a:t>,… ). </a:t>
            </a:r>
          </a:p>
          <a:p>
            <a:pPr lvl="1"/>
            <a:r>
              <a:rPr lang="en-US" dirty="0"/>
              <a:t>Como se define la </a:t>
            </a:r>
            <a:r>
              <a:rPr lang="en-US" dirty="0" err="1"/>
              <a:t>cobertura</a:t>
            </a:r>
            <a:r>
              <a:rPr lang="en-US" dirty="0"/>
              <a:t> de un </a:t>
            </a:r>
            <a:r>
              <a:rPr lang="en-US" dirty="0" err="1"/>
              <a:t>aeropuerto</a:t>
            </a:r>
            <a:r>
              <a:rPr lang="en-US" dirty="0"/>
              <a:t>? De </a:t>
            </a:r>
            <a:r>
              <a:rPr lang="en-US" dirty="0" err="1"/>
              <a:t>acuerdo</a:t>
            </a:r>
            <a:r>
              <a:rPr lang="en-US" dirty="0"/>
              <a:t> al </a:t>
            </a:r>
            <a:r>
              <a:rPr lang="en-US" dirty="0" err="1"/>
              <a:t>tamaño</a:t>
            </a:r>
            <a:r>
              <a:rPr lang="en-US" dirty="0"/>
              <a:t>. (</a:t>
            </a:r>
            <a:r>
              <a:rPr lang="en-US" dirty="0" err="1"/>
              <a:t>Distancia</a:t>
            </a:r>
            <a:r>
              <a:rPr lang="en-US" dirty="0"/>
              <a:t> </a:t>
            </a:r>
            <a:r>
              <a:rPr lang="en-US" dirty="0" err="1"/>
              <a:t>ecludiana</a:t>
            </a:r>
            <a:r>
              <a:rPr lang="en-US" dirty="0"/>
              <a:t>)</a:t>
            </a:r>
          </a:p>
          <a:p>
            <a:pPr lvl="1"/>
            <a:r>
              <a:rPr lang="en-US" dirty="0" err="1"/>
              <a:t>Ejemplo</a:t>
            </a:r>
            <a:r>
              <a:rPr lang="en-US" dirty="0"/>
              <a:t>: </a:t>
            </a:r>
            <a:r>
              <a:rPr lang="en-US" dirty="0" err="1"/>
              <a:t>Desde</a:t>
            </a:r>
            <a:r>
              <a:rPr lang="en-US" dirty="0"/>
              <a:t> un </a:t>
            </a:r>
            <a:r>
              <a:rPr lang="en-US" dirty="0" err="1"/>
              <a:t>municipio</a:t>
            </a:r>
            <a:r>
              <a:rPr lang="en-US" dirty="0"/>
              <a:t> </a:t>
            </a:r>
            <a:r>
              <a:rPr lang="en-US" dirty="0" err="1"/>
              <a:t>hacia</a:t>
            </a:r>
            <a:r>
              <a:rPr lang="en-US" dirty="0"/>
              <a:t> el </a:t>
            </a:r>
            <a:r>
              <a:rPr lang="en-US" dirty="0" err="1"/>
              <a:t>centro</a:t>
            </a:r>
            <a:r>
              <a:rPr lang="en-US" dirty="0"/>
              <a:t> del </a:t>
            </a:r>
            <a:r>
              <a:rPr lang="en-US" dirty="0" err="1"/>
              <a:t>país</a:t>
            </a:r>
            <a:r>
              <a:rPr lang="en-US" dirty="0"/>
              <a:t>. (</a:t>
            </a:r>
            <a:r>
              <a:rPr lang="en-US" dirty="0" err="1"/>
              <a:t>Revisar</a:t>
            </a:r>
            <a:r>
              <a:rPr lang="en-US" dirty="0"/>
              <a:t> Llanos y </a:t>
            </a:r>
            <a:r>
              <a:rPr lang="en-US" dirty="0" err="1"/>
              <a:t>Pacífico</a:t>
            </a:r>
            <a:r>
              <a:rPr lang="en-US" dirty="0"/>
              <a:t>)</a:t>
            </a:r>
          </a:p>
          <a:p>
            <a:endParaRPr lang="es-CO" dirty="0"/>
          </a:p>
        </p:txBody>
      </p:sp>
      <p:sp>
        <p:nvSpPr>
          <p:cNvPr id="4" name="Marcador de número de diapositiva 3">
            <a:extLst>
              <a:ext uri="{FF2B5EF4-FFF2-40B4-BE49-F238E27FC236}">
                <a16:creationId xmlns:a16="http://schemas.microsoft.com/office/drawing/2014/main" id="{064A679A-5B9D-417B-9601-AC403C12478C}"/>
              </a:ext>
            </a:extLst>
          </p:cNvPr>
          <p:cNvSpPr>
            <a:spLocks noGrp="1"/>
          </p:cNvSpPr>
          <p:nvPr>
            <p:ph type="sldNum" sz="quarter" idx="12"/>
          </p:nvPr>
        </p:nvSpPr>
        <p:spPr/>
        <p:txBody>
          <a:bodyPr/>
          <a:lstStyle/>
          <a:p>
            <a:fld id="{B9EAB3BA-07EE-4B64-A177-47C30D775877}" type="slidenum">
              <a:rPr lang="en-US" smtClean="0"/>
              <a:t>39</a:t>
            </a:fld>
            <a:endParaRPr lang="en-US"/>
          </a:p>
        </p:txBody>
      </p:sp>
    </p:spTree>
    <p:extLst>
      <p:ext uri="{BB962C8B-B14F-4D97-AF65-F5344CB8AC3E}">
        <p14:creationId xmlns:p14="http://schemas.microsoft.com/office/powerpoint/2010/main" val="2318693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02B451-9325-4688-8C45-EF6B2E2AB0D9}"/>
              </a:ext>
            </a:extLst>
          </p:cNvPr>
          <p:cNvSpPr>
            <a:spLocks noGrp="1"/>
          </p:cNvSpPr>
          <p:nvPr>
            <p:ph type="title"/>
          </p:nvPr>
        </p:nvSpPr>
        <p:spPr/>
        <p:txBody>
          <a:bodyPr/>
          <a:lstStyle/>
          <a:p>
            <a:r>
              <a:rPr lang="es-CO" dirty="0"/>
              <a:t>Objetivos específicos</a:t>
            </a:r>
          </a:p>
        </p:txBody>
      </p:sp>
      <p:sp>
        <p:nvSpPr>
          <p:cNvPr id="3" name="Marcador de contenido 2">
            <a:extLst>
              <a:ext uri="{FF2B5EF4-FFF2-40B4-BE49-F238E27FC236}">
                <a16:creationId xmlns:a16="http://schemas.microsoft.com/office/drawing/2014/main" id="{E1E123EA-FB9D-46E1-8B74-E235C22688AD}"/>
              </a:ext>
            </a:extLst>
          </p:cNvPr>
          <p:cNvSpPr>
            <a:spLocks noGrp="1"/>
          </p:cNvSpPr>
          <p:nvPr>
            <p:ph idx="1"/>
          </p:nvPr>
        </p:nvSpPr>
        <p:spPr/>
        <p:txBody>
          <a:bodyPr>
            <a:normAutofit/>
          </a:bodyPr>
          <a:lstStyle/>
          <a:p>
            <a:r>
              <a:rPr lang="es-CO" dirty="0"/>
              <a:t>Identificar requerimientos para consolidar la trayectoria del proyecto de acuerdo a la visión del Profesor Mauricio Sánchez y los demás integrantes de Infraestructura visible.</a:t>
            </a:r>
          </a:p>
          <a:p>
            <a:r>
              <a:rPr lang="es-CO" dirty="0"/>
              <a:t>Realizar una exploración de los datos trabajados por Infraestructura Visible, priorizado por los campos de interés de los clientes del proyecto.</a:t>
            </a:r>
          </a:p>
          <a:p>
            <a:r>
              <a:rPr lang="es-CO" dirty="0"/>
              <a:t>Realizar la implementación de los análisis que resulten del proceso anterior integrados a la infraestructura de BI que ya existe en infraestructura si es posible. </a:t>
            </a:r>
          </a:p>
          <a:p>
            <a:r>
              <a:rPr lang="es-CO" dirty="0"/>
              <a:t>De lo contrario, crear un proceso ETL seguido de un </a:t>
            </a:r>
            <a:r>
              <a:rPr lang="es-CO" dirty="0" err="1"/>
              <a:t>datamart</a:t>
            </a:r>
            <a:r>
              <a:rPr lang="es-CO" dirty="0"/>
              <a:t> conectado a un tablero de control en una pagina web que muestre los análisis implementados. </a:t>
            </a:r>
          </a:p>
          <a:p>
            <a:endParaRPr lang="es-CO" dirty="0"/>
          </a:p>
        </p:txBody>
      </p:sp>
      <p:sp>
        <p:nvSpPr>
          <p:cNvPr id="4" name="Marcador de número de diapositiva 3">
            <a:extLst>
              <a:ext uri="{FF2B5EF4-FFF2-40B4-BE49-F238E27FC236}">
                <a16:creationId xmlns:a16="http://schemas.microsoft.com/office/drawing/2014/main" id="{37BD8DCB-239D-413D-AFF5-D4A380C4A36F}"/>
              </a:ext>
            </a:extLst>
          </p:cNvPr>
          <p:cNvSpPr>
            <a:spLocks noGrp="1"/>
          </p:cNvSpPr>
          <p:nvPr>
            <p:ph type="sldNum" sz="quarter" idx="12"/>
          </p:nvPr>
        </p:nvSpPr>
        <p:spPr/>
        <p:txBody>
          <a:bodyPr/>
          <a:lstStyle/>
          <a:p>
            <a:fld id="{B9EAB3BA-07EE-4B64-A177-47C30D775877}" type="slidenum">
              <a:rPr lang="en-US" smtClean="0"/>
              <a:t>4</a:t>
            </a:fld>
            <a:endParaRPr lang="en-US"/>
          </a:p>
        </p:txBody>
      </p:sp>
    </p:spTree>
    <p:extLst>
      <p:ext uri="{BB962C8B-B14F-4D97-AF65-F5344CB8AC3E}">
        <p14:creationId xmlns:p14="http://schemas.microsoft.com/office/powerpoint/2010/main" val="22925223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FB9122-6E66-4A08-85C6-A2B42787FF4F}"/>
              </a:ext>
            </a:extLst>
          </p:cNvPr>
          <p:cNvSpPr>
            <a:spLocks noGrp="1"/>
          </p:cNvSpPr>
          <p:nvPr>
            <p:ph type="title"/>
          </p:nvPr>
        </p:nvSpPr>
        <p:spPr/>
        <p:txBody>
          <a:bodyPr/>
          <a:lstStyle/>
          <a:p>
            <a:r>
              <a:rPr lang="en-US" dirty="0" err="1"/>
              <a:t>Posibles</a:t>
            </a:r>
            <a:r>
              <a:rPr lang="en-US" dirty="0"/>
              <a:t> </a:t>
            </a:r>
            <a:r>
              <a:rPr lang="en-US" dirty="0" err="1"/>
              <a:t>analisis</a:t>
            </a:r>
            <a:r>
              <a:rPr lang="en-US" dirty="0"/>
              <a:t>:</a:t>
            </a:r>
            <a:endParaRPr lang="es-CO" dirty="0"/>
          </a:p>
        </p:txBody>
      </p:sp>
      <p:sp>
        <p:nvSpPr>
          <p:cNvPr id="3" name="Marcador de contenido 2">
            <a:extLst>
              <a:ext uri="{FF2B5EF4-FFF2-40B4-BE49-F238E27FC236}">
                <a16:creationId xmlns:a16="http://schemas.microsoft.com/office/drawing/2014/main" id="{6F9794BC-35CE-4C30-8BD4-0AC0ABE8CF84}"/>
              </a:ext>
            </a:extLst>
          </p:cNvPr>
          <p:cNvSpPr>
            <a:spLocks noGrp="1"/>
          </p:cNvSpPr>
          <p:nvPr>
            <p:ph idx="1"/>
          </p:nvPr>
        </p:nvSpPr>
        <p:spPr>
          <a:xfrm>
            <a:off x="1129862" y="2108741"/>
            <a:ext cx="10240903" cy="3956179"/>
          </a:xfrm>
        </p:spPr>
        <p:txBody>
          <a:bodyPr>
            <a:normAutofit lnSpcReduction="10000"/>
          </a:bodyPr>
          <a:lstStyle/>
          <a:p>
            <a:r>
              <a:rPr lang="es-ES" dirty="0"/>
              <a:t>Puertos - aeropuertos</a:t>
            </a:r>
          </a:p>
          <a:p>
            <a:pPr lvl="1"/>
            <a:r>
              <a:rPr lang="es-ES" dirty="0"/>
              <a:t>Cantidad de carga por puertos(Revisar los datos)  y aeropuertos (Vuelo internacional con carga)</a:t>
            </a:r>
          </a:p>
          <a:p>
            <a:pPr lvl="2"/>
            <a:r>
              <a:rPr lang="es-ES" dirty="0"/>
              <a:t>Cantidad total de exportaciones</a:t>
            </a:r>
          </a:p>
          <a:p>
            <a:r>
              <a:rPr lang="es-ES" dirty="0" err="1"/>
              <a:t>Vias</a:t>
            </a:r>
            <a:r>
              <a:rPr lang="es-ES" dirty="0"/>
              <a:t> (longitudes y peajes, revisar los datos ) </a:t>
            </a:r>
          </a:p>
          <a:p>
            <a:pPr lvl="1"/>
            <a:r>
              <a:rPr lang="es-ES" dirty="0"/>
              <a:t>Rutas y peajes por tipo carros-buses (aplicación del gobierno )</a:t>
            </a:r>
          </a:p>
          <a:p>
            <a:pPr lvl="1"/>
            <a:r>
              <a:rPr lang="es-ES" dirty="0"/>
              <a:t>Encontrar tráficos y tiempos de rutas importantes a nivel nacional  (Análisis hecho por Google)</a:t>
            </a:r>
          </a:p>
          <a:p>
            <a:pPr lvl="1"/>
            <a:r>
              <a:rPr lang="es-ES" b="1" dirty="0"/>
              <a:t>1&gt;&gt;&gt;&gt;&gt;Oportunidad asociar el resultado de la aplicación </a:t>
            </a:r>
            <a:r>
              <a:rPr lang="es-CO" b="1" dirty="0">
                <a:hlinkClick r:id="rId2" tooltip="https://hermes.invias.gov.co/viajeroseguro/">
                  <a:extLst>
                    <a:ext uri="{A12FA001-AC4F-418D-AE19-62706E023703}">
                      <ahyp:hlinkClr xmlns:ahyp="http://schemas.microsoft.com/office/drawing/2018/hyperlinkcolor" val="tx"/>
                    </a:ext>
                  </a:extLst>
                </a:hlinkClick>
              </a:rPr>
              <a:t>https://hermes.invias.gov.co/viajeroseguro/ </a:t>
            </a:r>
            <a:r>
              <a:rPr lang="es-ES" b="1" dirty="0"/>
              <a:t>a la página de </a:t>
            </a:r>
            <a:r>
              <a:rPr lang="es-ES" b="1" dirty="0" err="1"/>
              <a:t>infraestructuravisible</a:t>
            </a:r>
            <a:r>
              <a:rPr lang="es-ES" b="1" dirty="0"/>
              <a:t> </a:t>
            </a:r>
            <a:endParaRPr lang="es-CO" b="1" dirty="0"/>
          </a:p>
        </p:txBody>
      </p:sp>
      <p:sp>
        <p:nvSpPr>
          <p:cNvPr id="4" name="Marcador de número de diapositiva 3">
            <a:extLst>
              <a:ext uri="{FF2B5EF4-FFF2-40B4-BE49-F238E27FC236}">
                <a16:creationId xmlns:a16="http://schemas.microsoft.com/office/drawing/2014/main" id="{064A679A-5B9D-417B-9601-AC403C12478C}"/>
              </a:ext>
            </a:extLst>
          </p:cNvPr>
          <p:cNvSpPr>
            <a:spLocks noGrp="1"/>
          </p:cNvSpPr>
          <p:nvPr>
            <p:ph type="sldNum" sz="quarter" idx="12"/>
          </p:nvPr>
        </p:nvSpPr>
        <p:spPr/>
        <p:txBody>
          <a:bodyPr/>
          <a:lstStyle/>
          <a:p>
            <a:fld id="{B9EAB3BA-07EE-4B64-A177-47C30D775877}" type="slidenum">
              <a:rPr lang="en-US" smtClean="0"/>
              <a:t>40</a:t>
            </a:fld>
            <a:endParaRPr lang="en-US"/>
          </a:p>
        </p:txBody>
      </p:sp>
    </p:spTree>
    <p:extLst>
      <p:ext uri="{BB962C8B-B14F-4D97-AF65-F5344CB8AC3E}">
        <p14:creationId xmlns:p14="http://schemas.microsoft.com/office/powerpoint/2010/main" val="4016529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FB9122-6E66-4A08-85C6-A2B42787FF4F}"/>
              </a:ext>
            </a:extLst>
          </p:cNvPr>
          <p:cNvSpPr>
            <a:spLocks noGrp="1"/>
          </p:cNvSpPr>
          <p:nvPr>
            <p:ph type="title"/>
          </p:nvPr>
        </p:nvSpPr>
        <p:spPr/>
        <p:txBody>
          <a:bodyPr/>
          <a:lstStyle/>
          <a:p>
            <a:r>
              <a:rPr lang="en-US" dirty="0" err="1"/>
              <a:t>Posibles</a:t>
            </a:r>
            <a:r>
              <a:rPr lang="en-US" dirty="0"/>
              <a:t> </a:t>
            </a:r>
            <a:r>
              <a:rPr lang="en-US" dirty="0" err="1"/>
              <a:t>analisis</a:t>
            </a:r>
            <a:r>
              <a:rPr lang="en-US" dirty="0"/>
              <a:t>:</a:t>
            </a:r>
            <a:endParaRPr lang="es-CO" dirty="0"/>
          </a:p>
        </p:txBody>
      </p:sp>
      <p:sp>
        <p:nvSpPr>
          <p:cNvPr id="3" name="Marcador de contenido 2">
            <a:extLst>
              <a:ext uri="{FF2B5EF4-FFF2-40B4-BE49-F238E27FC236}">
                <a16:creationId xmlns:a16="http://schemas.microsoft.com/office/drawing/2014/main" id="{6F9794BC-35CE-4C30-8BD4-0AC0ABE8CF84}"/>
              </a:ext>
            </a:extLst>
          </p:cNvPr>
          <p:cNvSpPr>
            <a:spLocks noGrp="1"/>
          </p:cNvSpPr>
          <p:nvPr>
            <p:ph idx="1"/>
          </p:nvPr>
        </p:nvSpPr>
        <p:spPr>
          <a:xfrm>
            <a:off x="1129862" y="2108741"/>
            <a:ext cx="10240903" cy="3956179"/>
          </a:xfrm>
        </p:spPr>
        <p:txBody>
          <a:bodyPr>
            <a:normAutofit/>
          </a:bodyPr>
          <a:lstStyle/>
          <a:p>
            <a:pPr marL="0" indent="0">
              <a:buNone/>
            </a:pPr>
            <a:r>
              <a:rPr lang="en-US" b="1" dirty="0"/>
              <a:t>1&gt;&gt;&gt;&gt;</a:t>
            </a:r>
          </a:p>
          <a:p>
            <a:r>
              <a:rPr lang="en-US" b="1" dirty="0" err="1"/>
              <a:t>Peajes</a:t>
            </a:r>
            <a:r>
              <a:rPr lang="en-US" b="1" dirty="0"/>
              <a:t>:</a:t>
            </a:r>
          </a:p>
          <a:p>
            <a:pPr lvl="1"/>
            <a:r>
              <a:rPr lang="en-US" b="1" dirty="0" err="1"/>
              <a:t>Recaudo</a:t>
            </a:r>
            <a:r>
              <a:rPr lang="en-US" b="1" dirty="0"/>
              <a:t> </a:t>
            </a:r>
            <a:r>
              <a:rPr lang="en-US" b="1" dirty="0" err="1"/>
              <a:t>historico</a:t>
            </a:r>
            <a:r>
              <a:rPr lang="en-US" b="1" dirty="0"/>
              <a:t> de </a:t>
            </a:r>
            <a:r>
              <a:rPr lang="en-US" b="1" dirty="0" err="1"/>
              <a:t>peajes</a:t>
            </a:r>
            <a:r>
              <a:rPr lang="en-US" b="1" dirty="0"/>
              <a:t> (OLAP)</a:t>
            </a:r>
          </a:p>
          <a:p>
            <a:pPr lvl="1"/>
            <a:r>
              <a:rPr lang="en-US" b="1" dirty="0" err="1"/>
              <a:t>Elegir</a:t>
            </a:r>
            <a:r>
              <a:rPr lang="en-US" b="1" dirty="0"/>
              <a:t> </a:t>
            </a:r>
            <a:r>
              <a:rPr lang="en-US" b="1" dirty="0" err="1"/>
              <a:t>centros</a:t>
            </a:r>
            <a:r>
              <a:rPr lang="en-US" b="1" dirty="0"/>
              <a:t> </a:t>
            </a:r>
            <a:r>
              <a:rPr lang="en-US" b="1" dirty="0" err="1"/>
              <a:t>poblados</a:t>
            </a:r>
            <a:r>
              <a:rPr lang="en-US" b="1" dirty="0"/>
              <a:t> y </a:t>
            </a:r>
            <a:r>
              <a:rPr lang="en-US" b="1" dirty="0" err="1"/>
              <a:t>realizar</a:t>
            </a:r>
            <a:r>
              <a:rPr lang="en-US" b="1" dirty="0"/>
              <a:t> </a:t>
            </a:r>
            <a:r>
              <a:rPr lang="en-US" b="1" dirty="0" err="1"/>
              <a:t>analisis</a:t>
            </a:r>
            <a:r>
              <a:rPr lang="en-US" b="1" dirty="0"/>
              <a:t> por </a:t>
            </a:r>
            <a:r>
              <a:rPr lang="en-US" b="1" dirty="0" err="1"/>
              <a:t>rutas</a:t>
            </a:r>
            <a:r>
              <a:rPr lang="en-US" b="1" dirty="0"/>
              <a:t> de </a:t>
            </a:r>
            <a:r>
              <a:rPr lang="en-US" b="1" dirty="0" err="1"/>
              <a:t>recaudos</a:t>
            </a:r>
            <a:r>
              <a:rPr lang="en-US" b="1" dirty="0"/>
              <a:t> por </a:t>
            </a:r>
            <a:r>
              <a:rPr lang="en-US" b="1" dirty="0" err="1"/>
              <a:t>peajes</a:t>
            </a:r>
            <a:r>
              <a:rPr lang="en-US" b="1" dirty="0"/>
              <a:t> (</a:t>
            </a:r>
            <a:r>
              <a:rPr lang="en-US" b="1" dirty="0" err="1"/>
              <a:t>Trafico</a:t>
            </a:r>
            <a:r>
              <a:rPr lang="en-US" b="1" dirty="0"/>
              <a:t>)</a:t>
            </a:r>
          </a:p>
          <a:p>
            <a:pPr lvl="1"/>
            <a:endParaRPr lang="en-US" b="1" dirty="0"/>
          </a:p>
          <a:p>
            <a:pPr lvl="1"/>
            <a:endParaRPr lang="en-US" b="1" dirty="0"/>
          </a:p>
        </p:txBody>
      </p:sp>
      <p:sp>
        <p:nvSpPr>
          <p:cNvPr id="4" name="Marcador de número de diapositiva 3">
            <a:extLst>
              <a:ext uri="{FF2B5EF4-FFF2-40B4-BE49-F238E27FC236}">
                <a16:creationId xmlns:a16="http://schemas.microsoft.com/office/drawing/2014/main" id="{064A679A-5B9D-417B-9601-AC403C12478C}"/>
              </a:ext>
            </a:extLst>
          </p:cNvPr>
          <p:cNvSpPr>
            <a:spLocks noGrp="1"/>
          </p:cNvSpPr>
          <p:nvPr>
            <p:ph type="sldNum" sz="quarter" idx="12"/>
          </p:nvPr>
        </p:nvSpPr>
        <p:spPr/>
        <p:txBody>
          <a:bodyPr/>
          <a:lstStyle/>
          <a:p>
            <a:fld id="{B9EAB3BA-07EE-4B64-A177-47C30D775877}" type="slidenum">
              <a:rPr lang="en-US" smtClean="0"/>
              <a:t>41</a:t>
            </a:fld>
            <a:endParaRPr lang="en-US"/>
          </a:p>
        </p:txBody>
      </p:sp>
    </p:spTree>
    <p:extLst>
      <p:ext uri="{BB962C8B-B14F-4D97-AF65-F5344CB8AC3E}">
        <p14:creationId xmlns:p14="http://schemas.microsoft.com/office/powerpoint/2010/main" val="788160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1895E4-1D28-4289-8392-6EB7319804A8}"/>
              </a:ext>
            </a:extLst>
          </p:cNvPr>
          <p:cNvSpPr>
            <a:spLocks noGrp="1"/>
          </p:cNvSpPr>
          <p:nvPr>
            <p:ph type="title"/>
          </p:nvPr>
        </p:nvSpPr>
        <p:spPr>
          <a:xfrm>
            <a:off x="1390650" y="157163"/>
            <a:ext cx="10240903" cy="650205"/>
          </a:xfrm>
        </p:spPr>
        <p:txBody>
          <a:bodyPr/>
          <a:lstStyle/>
          <a:p>
            <a:r>
              <a:rPr lang="es-CO" dirty="0"/>
              <a:t>Cronograma de actividades</a:t>
            </a:r>
          </a:p>
        </p:txBody>
      </p:sp>
      <p:sp>
        <p:nvSpPr>
          <p:cNvPr id="4" name="Marcador de número de diapositiva 3">
            <a:extLst>
              <a:ext uri="{FF2B5EF4-FFF2-40B4-BE49-F238E27FC236}">
                <a16:creationId xmlns:a16="http://schemas.microsoft.com/office/drawing/2014/main" id="{F0126C4B-D215-45EB-8ED3-44550D8FAB46}"/>
              </a:ext>
            </a:extLst>
          </p:cNvPr>
          <p:cNvSpPr>
            <a:spLocks noGrp="1"/>
          </p:cNvSpPr>
          <p:nvPr>
            <p:ph type="sldNum" sz="quarter" idx="12"/>
          </p:nvPr>
        </p:nvSpPr>
        <p:spPr/>
        <p:txBody>
          <a:bodyPr/>
          <a:lstStyle/>
          <a:p>
            <a:fld id="{B9EAB3BA-07EE-4B64-A177-47C30D775877}" type="slidenum">
              <a:rPr lang="en-US" smtClean="0"/>
              <a:t>5</a:t>
            </a:fld>
            <a:endParaRPr lang="en-US"/>
          </a:p>
        </p:txBody>
      </p:sp>
      <p:graphicFrame>
        <p:nvGraphicFramePr>
          <p:cNvPr id="5" name="Tabla 5">
            <a:extLst>
              <a:ext uri="{FF2B5EF4-FFF2-40B4-BE49-F238E27FC236}">
                <a16:creationId xmlns:a16="http://schemas.microsoft.com/office/drawing/2014/main" id="{73C498A5-54FE-40A3-BA75-D4BA0F0625E8}"/>
              </a:ext>
            </a:extLst>
          </p:cNvPr>
          <p:cNvGraphicFramePr>
            <a:graphicFrameLocks noGrp="1"/>
          </p:cNvGraphicFramePr>
          <p:nvPr>
            <p:extLst>
              <p:ext uri="{D42A27DB-BD31-4B8C-83A1-F6EECF244321}">
                <p14:modId xmlns:p14="http://schemas.microsoft.com/office/powerpoint/2010/main" val="4242834333"/>
              </p:ext>
            </p:extLst>
          </p:nvPr>
        </p:nvGraphicFramePr>
        <p:xfrm>
          <a:off x="0" y="921667"/>
          <a:ext cx="12192000" cy="4996216"/>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194246403"/>
                    </a:ext>
                  </a:extLst>
                </a:gridCol>
                <a:gridCol w="3048000">
                  <a:extLst>
                    <a:ext uri="{9D8B030D-6E8A-4147-A177-3AD203B41FA5}">
                      <a16:colId xmlns:a16="http://schemas.microsoft.com/office/drawing/2014/main" val="2504315257"/>
                    </a:ext>
                  </a:extLst>
                </a:gridCol>
                <a:gridCol w="3048000">
                  <a:extLst>
                    <a:ext uri="{9D8B030D-6E8A-4147-A177-3AD203B41FA5}">
                      <a16:colId xmlns:a16="http://schemas.microsoft.com/office/drawing/2014/main" val="222852777"/>
                    </a:ext>
                  </a:extLst>
                </a:gridCol>
                <a:gridCol w="3048000">
                  <a:extLst>
                    <a:ext uri="{9D8B030D-6E8A-4147-A177-3AD203B41FA5}">
                      <a16:colId xmlns:a16="http://schemas.microsoft.com/office/drawing/2014/main" val="2976238995"/>
                    </a:ext>
                  </a:extLst>
                </a:gridCol>
              </a:tblGrid>
              <a:tr h="454696">
                <a:tc>
                  <a:txBody>
                    <a:bodyPr/>
                    <a:lstStyle/>
                    <a:p>
                      <a:r>
                        <a:rPr lang="es-CO" sz="1600" dirty="0"/>
                        <a:t>Actividad</a:t>
                      </a:r>
                    </a:p>
                  </a:txBody>
                  <a:tcPr/>
                </a:tc>
                <a:tc>
                  <a:txBody>
                    <a:bodyPr/>
                    <a:lstStyle/>
                    <a:p>
                      <a:r>
                        <a:rPr lang="es-CO" sz="1600" dirty="0"/>
                        <a:t>Fecha de inicio</a:t>
                      </a:r>
                    </a:p>
                  </a:txBody>
                  <a:tcPr/>
                </a:tc>
                <a:tc>
                  <a:txBody>
                    <a:bodyPr/>
                    <a:lstStyle/>
                    <a:p>
                      <a:r>
                        <a:rPr lang="es-CO" sz="1600" dirty="0"/>
                        <a:t>Fecha de finalización</a:t>
                      </a:r>
                    </a:p>
                  </a:txBody>
                  <a:tcPr/>
                </a:tc>
                <a:tc>
                  <a:txBody>
                    <a:bodyPr/>
                    <a:lstStyle/>
                    <a:p>
                      <a:r>
                        <a:rPr lang="es-CO" sz="1600" dirty="0"/>
                        <a:t>Status</a:t>
                      </a:r>
                    </a:p>
                  </a:txBody>
                  <a:tcPr/>
                </a:tc>
                <a:extLst>
                  <a:ext uri="{0D108BD9-81ED-4DB2-BD59-A6C34878D82A}">
                    <a16:rowId xmlns:a16="http://schemas.microsoft.com/office/drawing/2014/main" val="4288911452"/>
                  </a:ext>
                </a:extLst>
              </a:tr>
              <a:tr h="373815">
                <a:tc>
                  <a:txBody>
                    <a:bodyPr/>
                    <a:lstStyle/>
                    <a:p>
                      <a:r>
                        <a:rPr lang="es-CO" sz="1600" dirty="0"/>
                        <a:t>Planear Entrevista de recopilación de Requerimientos</a:t>
                      </a:r>
                    </a:p>
                  </a:txBody>
                  <a:tcPr/>
                </a:tc>
                <a:tc>
                  <a:txBody>
                    <a:bodyPr/>
                    <a:lstStyle/>
                    <a:p>
                      <a:r>
                        <a:rPr lang="es-CO" sz="1600" dirty="0"/>
                        <a:t>20/8/2020</a:t>
                      </a:r>
                    </a:p>
                  </a:txBody>
                  <a:tcPr/>
                </a:tc>
                <a:tc>
                  <a:txBody>
                    <a:bodyPr/>
                    <a:lstStyle/>
                    <a:p>
                      <a:r>
                        <a:rPr lang="es-CO" sz="1600" dirty="0"/>
                        <a:t>31/8/2020</a:t>
                      </a:r>
                    </a:p>
                  </a:txBody>
                  <a:tcPr/>
                </a:tc>
                <a:tc>
                  <a:txBody>
                    <a:bodyPr/>
                    <a:lstStyle/>
                    <a:p>
                      <a:r>
                        <a:rPr lang="es-CO" sz="1600" dirty="0"/>
                        <a:t>Completado</a:t>
                      </a:r>
                    </a:p>
                  </a:txBody>
                  <a:tcPr/>
                </a:tc>
                <a:extLst>
                  <a:ext uri="{0D108BD9-81ED-4DB2-BD59-A6C34878D82A}">
                    <a16:rowId xmlns:a16="http://schemas.microsoft.com/office/drawing/2014/main" val="1416839885"/>
                  </a:ext>
                </a:extLst>
              </a:tr>
              <a:tr h="373815">
                <a:tc>
                  <a:txBody>
                    <a:bodyPr/>
                    <a:lstStyle/>
                    <a:p>
                      <a:r>
                        <a:rPr lang="es-CO" sz="1600" dirty="0"/>
                        <a:t>Entrevista de recopilación de Requerimientos</a:t>
                      </a:r>
                    </a:p>
                  </a:txBody>
                  <a:tcPr/>
                </a:tc>
                <a:tc>
                  <a:txBody>
                    <a:bodyPr/>
                    <a:lstStyle/>
                    <a:p>
                      <a:r>
                        <a:rPr lang="es-CO" sz="1600" dirty="0"/>
                        <a:t>31/8/2020</a:t>
                      </a:r>
                    </a:p>
                  </a:txBody>
                  <a:tcPr/>
                </a:tc>
                <a:tc>
                  <a:txBody>
                    <a:bodyPr/>
                    <a:lstStyle/>
                    <a:p>
                      <a:r>
                        <a:rPr lang="es-CO" sz="1600" dirty="0"/>
                        <a:t>31/8/2020</a:t>
                      </a:r>
                    </a:p>
                  </a:txBody>
                  <a:tcPr/>
                </a:tc>
                <a:tc>
                  <a:txBody>
                    <a:bodyPr/>
                    <a:lstStyle/>
                    <a:p>
                      <a:r>
                        <a:rPr lang="es-CO" sz="1600" dirty="0"/>
                        <a:t>Completado</a:t>
                      </a:r>
                    </a:p>
                  </a:txBody>
                  <a:tcPr/>
                </a:tc>
                <a:extLst>
                  <a:ext uri="{0D108BD9-81ED-4DB2-BD59-A6C34878D82A}">
                    <a16:rowId xmlns:a16="http://schemas.microsoft.com/office/drawing/2014/main" val="2656060986"/>
                  </a:ext>
                </a:extLst>
              </a:tr>
              <a:tr h="373815">
                <a:tc>
                  <a:txBody>
                    <a:bodyPr/>
                    <a:lstStyle/>
                    <a:p>
                      <a:r>
                        <a:rPr lang="es-CO" sz="1600" dirty="0"/>
                        <a:t>Exploración de datos priorizada</a:t>
                      </a:r>
                    </a:p>
                  </a:txBody>
                  <a:tcPr/>
                </a:tc>
                <a:tc>
                  <a:txBody>
                    <a:bodyPr/>
                    <a:lstStyle/>
                    <a:p>
                      <a:r>
                        <a:rPr lang="es-CO" sz="1600" dirty="0"/>
                        <a:t>31/8/2020</a:t>
                      </a:r>
                    </a:p>
                  </a:txBody>
                  <a:tcPr/>
                </a:tc>
                <a:tc>
                  <a:txBody>
                    <a:bodyPr/>
                    <a:lstStyle/>
                    <a:p>
                      <a:r>
                        <a:rPr lang="es-CO" sz="1600" dirty="0"/>
                        <a:t>14/9/2020</a:t>
                      </a:r>
                    </a:p>
                  </a:txBody>
                  <a:tcPr/>
                </a:tc>
                <a:tc>
                  <a:txBody>
                    <a:bodyPr/>
                    <a:lstStyle/>
                    <a:p>
                      <a:r>
                        <a:rPr lang="es-CO" sz="1600" dirty="0"/>
                        <a:t>En proceso</a:t>
                      </a:r>
                    </a:p>
                  </a:txBody>
                  <a:tcPr/>
                </a:tc>
                <a:extLst>
                  <a:ext uri="{0D108BD9-81ED-4DB2-BD59-A6C34878D82A}">
                    <a16:rowId xmlns:a16="http://schemas.microsoft.com/office/drawing/2014/main" val="2200575053"/>
                  </a:ext>
                </a:extLst>
              </a:tr>
              <a:tr h="373815">
                <a:tc>
                  <a:txBody>
                    <a:bodyPr/>
                    <a:lstStyle/>
                    <a:p>
                      <a:r>
                        <a:rPr lang="es-CO" sz="1600" dirty="0"/>
                        <a:t>Preparación de propuestas para análisis de BI</a:t>
                      </a:r>
                    </a:p>
                  </a:txBody>
                  <a:tcPr/>
                </a:tc>
                <a:tc>
                  <a:txBody>
                    <a:bodyPr/>
                    <a:lstStyle/>
                    <a:p>
                      <a:r>
                        <a:rPr lang="es-CO" sz="1600" dirty="0"/>
                        <a:t>31/8/2020</a:t>
                      </a:r>
                    </a:p>
                  </a:txBody>
                  <a:tcPr/>
                </a:tc>
                <a:tc>
                  <a:txBody>
                    <a:bodyPr/>
                    <a:lstStyle/>
                    <a:p>
                      <a:r>
                        <a:rPr lang="es-CO" sz="1600" dirty="0"/>
                        <a:t>14/9/2020</a:t>
                      </a:r>
                    </a:p>
                  </a:txBody>
                  <a:tcPr/>
                </a:tc>
                <a:tc>
                  <a:txBody>
                    <a:bodyPr/>
                    <a:lstStyle/>
                    <a:p>
                      <a:r>
                        <a:rPr lang="es-CO" sz="1600" dirty="0"/>
                        <a:t>En proceso</a:t>
                      </a:r>
                    </a:p>
                  </a:txBody>
                  <a:tcPr/>
                </a:tc>
                <a:extLst>
                  <a:ext uri="{0D108BD9-81ED-4DB2-BD59-A6C34878D82A}">
                    <a16:rowId xmlns:a16="http://schemas.microsoft.com/office/drawing/2014/main" val="3815409984"/>
                  </a:ext>
                </a:extLst>
              </a:tr>
              <a:tr h="373815">
                <a:tc>
                  <a:txBody>
                    <a:bodyPr/>
                    <a:lstStyle/>
                    <a:p>
                      <a:r>
                        <a:rPr lang="es-CO" sz="1600" dirty="0"/>
                        <a:t>Selección de los análisis a desarrollar</a:t>
                      </a:r>
                    </a:p>
                  </a:txBody>
                  <a:tcPr/>
                </a:tc>
                <a:tc>
                  <a:txBody>
                    <a:bodyPr/>
                    <a:lstStyle/>
                    <a:p>
                      <a:r>
                        <a:rPr lang="es-CO" sz="1600" dirty="0"/>
                        <a:t>14/9/2020</a:t>
                      </a:r>
                    </a:p>
                  </a:txBody>
                  <a:tcPr/>
                </a:tc>
                <a:tc>
                  <a:txBody>
                    <a:bodyPr/>
                    <a:lstStyle/>
                    <a:p>
                      <a:r>
                        <a:rPr lang="es-CO" sz="1600" dirty="0"/>
                        <a:t>14/9/2020</a:t>
                      </a:r>
                    </a:p>
                  </a:txBody>
                  <a:tcPr/>
                </a:tc>
                <a:tc>
                  <a:txBody>
                    <a:bodyPr/>
                    <a:lstStyle/>
                    <a:p>
                      <a:endParaRPr lang="es-CO" sz="1600" dirty="0"/>
                    </a:p>
                  </a:txBody>
                  <a:tcPr/>
                </a:tc>
                <a:extLst>
                  <a:ext uri="{0D108BD9-81ED-4DB2-BD59-A6C34878D82A}">
                    <a16:rowId xmlns:a16="http://schemas.microsoft.com/office/drawing/2014/main" val="3999425695"/>
                  </a:ext>
                </a:extLst>
              </a:tr>
              <a:tr h="373815">
                <a:tc>
                  <a:txBody>
                    <a:bodyPr/>
                    <a:lstStyle/>
                    <a:p>
                      <a:r>
                        <a:rPr lang="es-CO" sz="1600" dirty="0"/>
                        <a:t>Desarrollo de análisis elegidos. (Cruce de tablas)</a:t>
                      </a:r>
                    </a:p>
                  </a:txBody>
                  <a:tcPr/>
                </a:tc>
                <a:tc>
                  <a:txBody>
                    <a:bodyPr/>
                    <a:lstStyle/>
                    <a:p>
                      <a:r>
                        <a:rPr lang="es-CO" sz="1600" dirty="0"/>
                        <a:t>14/9/2020</a:t>
                      </a:r>
                    </a:p>
                  </a:txBody>
                  <a:tcPr/>
                </a:tc>
                <a:tc>
                  <a:txBody>
                    <a:bodyPr/>
                    <a:lstStyle/>
                    <a:p>
                      <a:r>
                        <a:rPr lang="es-CO" sz="1600" dirty="0"/>
                        <a:t>5/10/2020</a:t>
                      </a:r>
                    </a:p>
                  </a:txBody>
                  <a:tcPr/>
                </a:tc>
                <a:tc>
                  <a:txBody>
                    <a:bodyPr/>
                    <a:lstStyle/>
                    <a:p>
                      <a:endParaRPr lang="es-CO" sz="1600" dirty="0"/>
                    </a:p>
                  </a:txBody>
                  <a:tcPr/>
                </a:tc>
                <a:extLst>
                  <a:ext uri="{0D108BD9-81ED-4DB2-BD59-A6C34878D82A}">
                    <a16:rowId xmlns:a16="http://schemas.microsoft.com/office/drawing/2014/main" val="2303799229"/>
                  </a:ext>
                </a:extLst>
              </a:tr>
              <a:tr h="373815">
                <a:tc>
                  <a:txBody>
                    <a:bodyPr/>
                    <a:lstStyle/>
                    <a:p>
                      <a:r>
                        <a:rPr lang="es-CO" sz="1600" dirty="0"/>
                        <a:t>Discusión técnica de integración a InfrastruturaVisible.org</a:t>
                      </a:r>
                    </a:p>
                  </a:txBody>
                  <a:tcPr/>
                </a:tc>
                <a:tc>
                  <a:txBody>
                    <a:bodyPr/>
                    <a:lstStyle/>
                    <a:p>
                      <a:r>
                        <a:rPr lang="es-CO" sz="1600" dirty="0"/>
                        <a:t>Por determinar</a:t>
                      </a:r>
                    </a:p>
                  </a:txBody>
                  <a:tcPr/>
                </a:tc>
                <a:tc>
                  <a:txBody>
                    <a:bodyPr/>
                    <a:lstStyle/>
                    <a:p>
                      <a:r>
                        <a:rPr lang="es-CO" sz="1600" dirty="0"/>
                        <a:t>A más tardar 5/10/2020</a:t>
                      </a:r>
                    </a:p>
                  </a:txBody>
                  <a:tcPr/>
                </a:tc>
                <a:tc>
                  <a:txBody>
                    <a:bodyPr/>
                    <a:lstStyle/>
                    <a:p>
                      <a:endParaRPr lang="es-CO" sz="1600" dirty="0"/>
                    </a:p>
                  </a:txBody>
                  <a:tcPr/>
                </a:tc>
                <a:extLst>
                  <a:ext uri="{0D108BD9-81ED-4DB2-BD59-A6C34878D82A}">
                    <a16:rowId xmlns:a16="http://schemas.microsoft.com/office/drawing/2014/main" val="3557741458"/>
                  </a:ext>
                </a:extLst>
              </a:tr>
            </a:tbl>
          </a:graphicData>
        </a:graphic>
      </p:graphicFrame>
    </p:spTree>
    <p:extLst>
      <p:ext uri="{BB962C8B-B14F-4D97-AF65-F5344CB8AC3E}">
        <p14:creationId xmlns:p14="http://schemas.microsoft.com/office/powerpoint/2010/main" val="3328871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1895E4-1D28-4289-8392-6EB7319804A8}"/>
              </a:ext>
            </a:extLst>
          </p:cNvPr>
          <p:cNvSpPr>
            <a:spLocks noGrp="1"/>
          </p:cNvSpPr>
          <p:nvPr>
            <p:ph type="title"/>
          </p:nvPr>
        </p:nvSpPr>
        <p:spPr>
          <a:xfrm>
            <a:off x="1390650" y="157163"/>
            <a:ext cx="10240903" cy="650205"/>
          </a:xfrm>
        </p:spPr>
        <p:txBody>
          <a:bodyPr/>
          <a:lstStyle/>
          <a:p>
            <a:r>
              <a:rPr lang="es-CO" dirty="0"/>
              <a:t>Cronograma de actividades</a:t>
            </a:r>
          </a:p>
        </p:txBody>
      </p:sp>
      <p:sp>
        <p:nvSpPr>
          <p:cNvPr id="4" name="Marcador de número de diapositiva 3">
            <a:extLst>
              <a:ext uri="{FF2B5EF4-FFF2-40B4-BE49-F238E27FC236}">
                <a16:creationId xmlns:a16="http://schemas.microsoft.com/office/drawing/2014/main" id="{F0126C4B-D215-45EB-8ED3-44550D8FAB46}"/>
              </a:ext>
            </a:extLst>
          </p:cNvPr>
          <p:cNvSpPr>
            <a:spLocks noGrp="1"/>
          </p:cNvSpPr>
          <p:nvPr>
            <p:ph type="sldNum" sz="quarter" idx="12"/>
          </p:nvPr>
        </p:nvSpPr>
        <p:spPr/>
        <p:txBody>
          <a:bodyPr/>
          <a:lstStyle/>
          <a:p>
            <a:fld id="{B9EAB3BA-07EE-4B64-A177-47C30D775877}" type="slidenum">
              <a:rPr lang="en-US" smtClean="0"/>
              <a:t>6</a:t>
            </a:fld>
            <a:endParaRPr lang="en-US"/>
          </a:p>
        </p:txBody>
      </p:sp>
      <p:graphicFrame>
        <p:nvGraphicFramePr>
          <p:cNvPr id="5" name="Tabla 5">
            <a:extLst>
              <a:ext uri="{FF2B5EF4-FFF2-40B4-BE49-F238E27FC236}">
                <a16:creationId xmlns:a16="http://schemas.microsoft.com/office/drawing/2014/main" id="{73C498A5-54FE-40A3-BA75-D4BA0F0625E8}"/>
              </a:ext>
            </a:extLst>
          </p:cNvPr>
          <p:cNvGraphicFramePr>
            <a:graphicFrameLocks noGrp="1"/>
          </p:cNvGraphicFramePr>
          <p:nvPr>
            <p:extLst>
              <p:ext uri="{D42A27DB-BD31-4B8C-83A1-F6EECF244321}">
                <p14:modId xmlns:p14="http://schemas.microsoft.com/office/powerpoint/2010/main" val="2378012617"/>
              </p:ext>
            </p:extLst>
          </p:nvPr>
        </p:nvGraphicFramePr>
        <p:xfrm>
          <a:off x="0" y="921667"/>
          <a:ext cx="12192000" cy="4112296"/>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194246403"/>
                    </a:ext>
                  </a:extLst>
                </a:gridCol>
                <a:gridCol w="3048000">
                  <a:extLst>
                    <a:ext uri="{9D8B030D-6E8A-4147-A177-3AD203B41FA5}">
                      <a16:colId xmlns:a16="http://schemas.microsoft.com/office/drawing/2014/main" val="2504315257"/>
                    </a:ext>
                  </a:extLst>
                </a:gridCol>
                <a:gridCol w="3048000">
                  <a:extLst>
                    <a:ext uri="{9D8B030D-6E8A-4147-A177-3AD203B41FA5}">
                      <a16:colId xmlns:a16="http://schemas.microsoft.com/office/drawing/2014/main" val="222852777"/>
                    </a:ext>
                  </a:extLst>
                </a:gridCol>
                <a:gridCol w="3048000">
                  <a:extLst>
                    <a:ext uri="{9D8B030D-6E8A-4147-A177-3AD203B41FA5}">
                      <a16:colId xmlns:a16="http://schemas.microsoft.com/office/drawing/2014/main" val="2976238995"/>
                    </a:ext>
                  </a:extLst>
                </a:gridCol>
              </a:tblGrid>
              <a:tr h="454696">
                <a:tc>
                  <a:txBody>
                    <a:bodyPr/>
                    <a:lstStyle/>
                    <a:p>
                      <a:r>
                        <a:rPr lang="es-CO" dirty="0"/>
                        <a:t>Actividad</a:t>
                      </a:r>
                    </a:p>
                  </a:txBody>
                  <a:tcPr/>
                </a:tc>
                <a:tc>
                  <a:txBody>
                    <a:bodyPr/>
                    <a:lstStyle/>
                    <a:p>
                      <a:r>
                        <a:rPr lang="es-CO" dirty="0"/>
                        <a:t>Fecha de inicio</a:t>
                      </a:r>
                    </a:p>
                  </a:txBody>
                  <a:tcPr/>
                </a:tc>
                <a:tc>
                  <a:txBody>
                    <a:bodyPr/>
                    <a:lstStyle/>
                    <a:p>
                      <a:r>
                        <a:rPr lang="es-CO" dirty="0"/>
                        <a:t>Fecha de finalización</a:t>
                      </a:r>
                    </a:p>
                  </a:txBody>
                  <a:tcPr/>
                </a:tc>
                <a:tc>
                  <a:txBody>
                    <a:bodyPr/>
                    <a:lstStyle/>
                    <a:p>
                      <a:r>
                        <a:rPr lang="es-CO" dirty="0"/>
                        <a:t>Status</a:t>
                      </a:r>
                    </a:p>
                  </a:txBody>
                  <a:tcPr/>
                </a:tc>
                <a:extLst>
                  <a:ext uri="{0D108BD9-81ED-4DB2-BD59-A6C34878D82A}">
                    <a16:rowId xmlns:a16="http://schemas.microsoft.com/office/drawing/2014/main" val="4288911452"/>
                  </a:ext>
                </a:extLst>
              </a:tr>
              <a:tr h="373815">
                <a:tc>
                  <a:txBody>
                    <a:bodyPr/>
                    <a:lstStyle/>
                    <a:p>
                      <a:r>
                        <a:rPr lang="es-CO" dirty="0"/>
                        <a:t>Desarrollo de tablero de control o adelanto de integración de análisis a IV</a:t>
                      </a:r>
                    </a:p>
                  </a:txBody>
                  <a:tcPr/>
                </a:tc>
                <a:tc>
                  <a:txBody>
                    <a:bodyPr/>
                    <a:lstStyle/>
                    <a:p>
                      <a:r>
                        <a:rPr lang="es-CO" dirty="0"/>
                        <a:t>Por determinar</a:t>
                      </a:r>
                    </a:p>
                  </a:txBody>
                  <a:tcPr/>
                </a:tc>
                <a:tc>
                  <a:txBody>
                    <a:bodyPr/>
                    <a:lstStyle/>
                    <a:p>
                      <a:r>
                        <a:rPr lang="es-CO" dirty="0"/>
                        <a:t>A más tardar 19/10/2020</a:t>
                      </a:r>
                    </a:p>
                  </a:txBody>
                  <a:tcPr/>
                </a:tc>
                <a:tc>
                  <a:txBody>
                    <a:bodyPr/>
                    <a:lstStyle/>
                    <a:p>
                      <a:endParaRPr lang="es-CO" dirty="0"/>
                    </a:p>
                  </a:txBody>
                  <a:tcPr/>
                </a:tc>
                <a:extLst>
                  <a:ext uri="{0D108BD9-81ED-4DB2-BD59-A6C34878D82A}">
                    <a16:rowId xmlns:a16="http://schemas.microsoft.com/office/drawing/2014/main" val="1416839885"/>
                  </a:ext>
                </a:extLst>
              </a:tr>
              <a:tr h="373815">
                <a:tc>
                  <a:txBody>
                    <a:bodyPr/>
                    <a:lstStyle/>
                    <a:p>
                      <a:r>
                        <a:rPr lang="es-CO" dirty="0"/>
                        <a:t>Desarrollo del pipeline o integración de análisis a IV</a:t>
                      </a:r>
                    </a:p>
                  </a:txBody>
                  <a:tcPr/>
                </a:tc>
                <a:tc>
                  <a:txBody>
                    <a:bodyPr/>
                    <a:lstStyle/>
                    <a:p>
                      <a:r>
                        <a:rPr lang="es-CO" dirty="0"/>
                        <a:t>19/10/2020</a:t>
                      </a:r>
                    </a:p>
                  </a:txBody>
                  <a:tcPr/>
                </a:tc>
                <a:tc>
                  <a:txBody>
                    <a:bodyPr/>
                    <a:lstStyle/>
                    <a:p>
                      <a:r>
                        <a:rPr lang="es-CO" dirty="0"/>
                        <a:t>2/11/2020</a:t>
                      </a:r>
                    </a:p>
                  </a:txBody>
                  <a:tcPr/>
                </a:tc>
                <a:tc>
                  <a:txBody>
                    <a:bodyPr/>
                    <a:lstStyle/>
                    <a:p>
                      <a:endParaRPr lang="es-CO" dirty="0"/>
                    </a:p>
                  </a:txBody>
                  <a:tcPr/>
                </a:tc>
                <a:extLst>
                  <a:ext uri="{0D108BD9-81ED-4DB2-BD59-A6C34878D82A}">
                    <a16:rowId xmlns:a16="http://schemas.microsoft.com/office/drawing/2014/main" val="2656060986"/>
                  </a:ext>
                </a:extLst>
              </a:tr>
              <a:tr h="312855">
                <a:tc>
                  <a:txBody>
                    <a:bodyPr/>
                    <a:lstStyle/>
                    <a:p>
                      <a:r>
                        <a:rPr lang="es-CO" dirty="0"/>
                        <a:t>Creación de pagina web en caso de ser necesario o desarrollo de análisis adicionales</a:t>
                      </a:r>
                    </a:p>
                  </a:txBody>
                  <a:tcPr/>
                </a:tc>
                <a:tc>
                  <a:txBody>
                    <a:bodyPr/>
                    <a:lstStyle/>
                    <a:p>
                      <a:r>
                        <a:rPr lang="es-CO" dirty="0"/>
                        <a:t>2/11/2020</a:t>
                      </a:r>
                    </a:p>
                  </a:txBody>
                  <a:tcPr/>
                </a:tc>
                <a:tc>
                  <a:txBody>
                    <a:bodyPr/>
                    <a:lstStyle/>
                    <a:p>
                      <a:r>
                        <a:rPr lang="es-CO" dirty="0"/>
                        <a:t>16/11/2020</a:t>
                      </a:r>
                    </a:p>
                  </a:txBody>
                  <a:tcPr/>
                </a:tc>
                <a:tc>
                  <a:txBody>
                    <a:bodyPr/>
                    <a:lstStyle/>
                    <a:p>
                      <a:endParaRPr lang="es-CO" dirty="0"/>
                    </a:p>
                  </a:txBody>
                  <a:tcPr/>
                </a:tc>
                <a:extLst>
                  <a:ext uri="{0D108BD9-81ED-4DB2-BD59-A6C34878D82A}">
                    <a16:rowId xmlns:a16="http://schemas.microsoft.com/office/drawing/2014/main" val="2200575053"/>
                  </a:ext>
                </a:extLst>
              </a:tr>
              <a:tr h="373815">
                <a:tc>
                  <a:txBody>
                    <a:bodyPr/>
                    <a:lstStyle/>
                    <a:p>
                      <a:r>
                        <a:rPr lang="es-CO" dirty="0"/>
                        <a:t>Desplegar pagina web e integración del tablero de control</a:t>
                      </a:r>
                    </a:p>
                  </a:txBody>
                  <a:tcPr/>
                </a:tc>
                <a:tc>
                  <a:txBody>
                    <a:bodyPr/>
                    <a:lstStyle/>
                    <a:p>
                      <a:r>
                        <a:rPr lang="es-CO" dirty="0"/>
                        <a:t>16/11/2020</a:t>
                      </a:r>
                    </a:p>
                  </a:txBody>
                  <a:tcPr/>
                </a:tc>
                <a:tc>
                  <a:txBody>
                    <a:bodyPr/>
                    <a:lstStyle/>
                    <a:p>
                      <a:r>
                        <a:rPr lang="es-CO" dirty="0"/>
                        <a:t>30/11/2020</a:t>
                      </a:r>
                    </a:p>
                  </a:txBody>
                  <a:tcPr/>
                </a:tc>
                <a:tc>
                  <a:txBody>
                    <a:bodyPr/>
                    <a:lstStyle/>
                    <a:p>
                      <a:endParaRPr lang="es-CO" dirty="0"/>
                    </a:p>
                  </a:txBody>
                  <a:tcPr/>
                </a:tc>
                <a:extLst>
                  <a:ext uri="{0D108BD9-81ED-4DB2-BD59-A6C34878D82A}">
                    <a16:rowId xmlns:a16="http://schemas.microsoft.com/office/drawing/2014/main" val="3815409984"/>
                  </a:ext>
                </a:extLst>
              </a:tr>
            </a:tbl>
          </a:graphicData>
        </a:graphic>
      </p:graphicFrame>
    </p:spTree>
    <p:extLst>
      <p:ext uri="{BB962C8B-B14F-4D97-AF65-F5344CB8AC3E}">
        <p14:creationId xmlns:p14="http://schemas.microsoft.com/office/powerpoint/2010/main" val="2457639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ítulo 1">
            <a:extLst>
              <a:ext uri="{FF2B5EF4-FFF2-40B4-BE49-F238E27FC236}">
                <a16:creationId xmlns:a16="http://schemas.microsoft.com/office/drawing/2014/main" id="{F8BAAAA2-C7D8-4A41-82FB-E894A3002672}"/>
              </a:ext>
            </a:extLst>
          </p:cNvPr>
          <p:cNvSpPr>
            <a:spLocks noGrp="1"/>
          </p:cNvSpPr>
          <p:nvPr>
            <p:ph type="title"/>
          </p:nvPr>
        </p:nvSpPr>
        <p:spPr>
          <a:xfrm>
            <a:off x="474243" y="681317"/>
            <a:ext cx="3236613" cy="3406187"/>
          </a:xfrm>
        </p:spPr>
        <p:txBody>
          <a:bodyPr vert="horz" lIns="0" tIns="0" rIns="0" bIns="0" rtlCol="0" anchor="b">
            <a:normAutofit/>
          </a:bodyPr>
          <a:lstStyle/>
          <a:p>
            <a:pPr algn="r"/>
            <a:r>
              <a:rPr lang="en-US" sz="2500" spc="750">
                <a:solidFill>
                  <a:schemeClr val="bg1"/>
                </a:solidFill>
              </a:rPr>
              <a:t>Fundadores</a:t>
            </a:r>
          </a:p>
        </p:txBody>
      </p:sp>
      <p:sp>
        <p:nvSpPr>
          <p:cNvPr id="4" name="Marcador de número de diapositiva 3">
            <a:extLst>
              <a:ext uri="{FF2B5EF4-FFF2-40B4-BE49-F238E27FC236}">
                <a16:creationId xmlns:a16="http://schemas.microsoft.com/office/drawing/2014/main" id="{E0E4D15D-EA55-4A88-95B2-C15611B1962E}"/>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B9EAB3BA-07EE-4B64-A177-47C30D775877}" type="slidenum">
              <a:rPr kumimoji="0" lang="en-US" b="0" i="0" u="none" strike="noStrike" cap="none" spc="0" normalizeH="0" baseline="0" noProof="0">
                <a:ln>
                  <a:noFill/>
                </a:ln>
                <a:solidFill>
                  <a:schemeClr val="tx1"/>
                </a:solidFill>
                <a:effectLst/>
                <a:uLnTx/>
                <a:uFillTx/>
              </a:rPr>
              <a:pPr marR="0" lvl="0" indent="0" fontAlgn="auto">
                <a:spcBef>
                  <a:spcPts val="0"/>
                </a:spcBef>
                <a:spcAft>
                  <a:spcPts val="600"/>
                </a:spcAft>
                <a:buClrTx/>
                <a:buSzTx/>
                <a:buFontTx/>
                <a:buNone/>
                <a:tabLst/>
                <a:defRPr/>
              </a:pPr>
              <a:t>7</a:t>
            </a:fld>
            <a:endParaRPr kumimoji="0" lang="en-US" b="0" i="0" u="none" strike="noStrike" cap="none" spc="0" normalizeH="0" baseline="0" noProof="0">
              <a:ln>
                <a:noFill/>
              </a:ln>
              <a:solidFill>
                <a:schemeClr val="tx1"/>
              </a:solidFill>
              <a:effectLst/>
              <a:uLnTx/>
              <a:uFillTx/>
            </a:endParaRPr>
          </a:p>
        </p:txBody>
      </p:sp>
      <p:pic>
        <p:nvPicPr>
          <p:cNvPr id="6" name="Imagen 5">
            <a:extLst>
              <a:ext uri="{FF2B5EF4-FFF2-40B4-BE49-F238E27FC236}">
                <a16:creationId xmlns:a16="http://schemas.microsoft.com/office/drawing/2014/main" id="{53C9D05A-25B1-4ADB-9684-1D83859B2AC6}"/>
              </a:ext>
            </a:extLst>
          </p:cNvPr>
          <p:cNvPicPr>
            <a:picLocks noChangeAspect="1"/>
          </p:cNvPicPr>
          <p:nvPr/>
        </p:nvPicPr>
        <p:blipFill>
          <a:blip r:embed="rId2"/>
          <a:stretch>
            <a:fillRect/>
          </a:stretch>
        </p:blipFill>
        <p:spPr>
          <a:xfrm>
            <a:off x="4503619" y="2855626"/>
            <a:ext cx="7214138" cy="1154261"/>
          </a:xfrm>
          <a:prstGeom prst="rect">
            <a:avLst/>
          </a:prstGeom>
        </p:spPr>
      </p:pic>
    </p:spTree>
    <p:extLst>
      <p:ext uri="{BB962C8B-B14F-4D97-AF65-F5344CB8AC3E}">
        <p14:creationId xmlns:p14="http://schemas.microsoft.com/office/powerpoint/2010/main" val="614581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909034A-F671-4A8A-AFF5-9178CFAC4723}"/>
              </a:ext>
            </a:extLst>
          </p:cNvPr>
          <p:cNvSpPr>
            <a:spLocks noGrp="1"/>
          </p:cNvSpPr>
          <p:nvPr>
            <p:ph type="title"/>
          </p:nvPr>
        </p:nvSpPr>
        <p:spPr>
          <a:xfrm>
            <a:off x="667569" y="5553718"/>
            <a:ext cx="7203004" cy="1054645"/>
          </a:xfrm>
        </p:spPr>
        <p:txBody>
          <a:bodyPr vert="horz" lIns="0" tIns="0" rIns="0" bIns="0" rtlCol="0" anchor="ctr">
            <a:normAutofit/>
          </a:bodyPr>
          <a:lstStyle/>
          <a:p>
            <a:r>
              <a:rPr lang="en-US" sz="3200" spc="750">
                <a:solidFill>
                  <a:schemeClr val="bg1"/>
                </a:solidFill>
              </a:rPr>
              <a:t>Coordinadores</a:t>
            </a:r>
          </a:p>
        </p:txBody>
      </p:sp>
      <p:pic>
        <p:nvPicPr>
          <p:cNvPr id="6" name="Imagen 5">
            <a:extLst>
              <a:ext uri="{FF2B5EF4-FFF2-40B4-BE49-F238E27FC236}">
                <a16:creationId xmlns:a16="http://schemas.microsoft.com/office/drawing/2014/main" id="{816E1026-F4F2-428A-92FA-866210E328B4}"/>
              </a:ext>
            </a:extLst>
          </p:cNvPr>
          <p:cNvPicPr>
            <a:picLocks noChangeAspect="1"/>
          </p:cNvPicPr>
          <p:nvPr/>
        </p:nvPicPr>
        <p:blipFill>
          <a:blip r:embed="rId2"/>
          <a:stretch>
            <a:fillRect/>
          </a:stretch>
        </p:blipFill>
        <p:spPr>
          <a:xfrm>
            <a:off x="463925" y="1773442"/>
            <a:ext cx="11270875" cy="1775163"/>
          </a:xfrm>
          <a:prstGeom prst="rect">
            <a:avLst/>
          </a:prstGeom>
        </p:spPr>
      </p:pic>
      <p:sp>
        <p:nvSpPr>
          <p:cNvPr id="4" name="Marcador de número de diapositiva 3">
            <a:extLst>
              <a:ext uri="{FF2B5EF4-FFF2-40B4-BE49-F238E27FC236}">
                <a16:creationId xmlns:a16="http://schemas.microsoft.com/office/drawing/2014/main" id="{99EE42C4-749F-456E-8A66-E9F0ED6D7ED2}"/>
              </a:ext>
            </a:extLst>
          </p:cNvPr>
          <p:cNvSpPr>
            <a:spLocks noGrp="1"/>
          </p:cNvSpPr>
          <p:nvPr>
            <p:ph type="sldNum" sz="quarter" idx="12"/>
          </p:nvPr>
        </p:nvSpPr>
        <p:spPr>
          <a:xfrm>
            <a:off x="11669678" y="6408742"/>
            <a:ext cx="438652" cy="448830"/>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B9EAB3BA-07EE-4B64-A177-47C30D775877}" type="slidenum">
              <a:rPr kumimoji="0" lang="en-US" b="0" i="0" u="none" strike="noStrike" cap="none" spc="0" normalizeH="0" baseline="0" noProof="0" smtClean="0">
                <a:ln>
                  <a:noFill/>
                </a:ln>
                <a:effectLst/>
                <a:uLnTx/>
                <a:uFillTx/>
              </a:rPr>
              <a:pPr marR="0" lvl="0" indent="0" fontAlgn="auto">
                <a:spcBef>
                  <a:spcPts val="0"/>
                </a:spcBef>
                <a:spcAft>
                  <a:spcPts val="600"/>
                </a:spcAft>
                <a:buClrTx/>
                <a:buSzTx/>
                <a:buFontTx/>
                <a:buNone/>
                <a:tabLst/>
                <a:defRPr/>
              </a:pPr>
              <a:t>8</a:t>
            </a:fld>
            <a:endParaRPr kumimoji="0" lang="en-US" b="0" i="0" u="none" strike="noStrike" cap="none" spc="0" normalizeH="0" baseline="0" noProof="0">
              <a:ln>
                <a:noFill/>
              </a:ln>
              <a:effectLst/>
              <a:uLnTx/>
              <a:uFillTx/>
            </a:endParaRPr>
          </a:p>
        </p:txBody>
      </p:sp>
    </p:spTree>
    <p:extLst>
      <p:ext uri="{BB962C8B-B14F-4D97-AF65-F5344CB8AC3E}">
        <p14:creationId xmlns:p14="http://schemas.microsoft.com/office/powerpoint/2010/main" val="37903309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B51AED-8836-4597-9322-28FEB1C1E071}"/>
              </a:ext>
            </a:extLst>
          </p:cNvPr>
          <p:cNvSpPr>
            <a:spLocks noGrp="1"/>
          </p:cNvSpPr>
          <p:nvPr>
            <p:ph type="title"/>
          </p:nvPr>
        </p:nvSpPr>
        <p:spPr/>
        <p:txBody>
          <a:bodyPr/>
          <a:lstStyle/>
          <a:p>
            <a:r>
              <a:rPr lang="es-CO" dirty="0"/>
              <a:t>Fuentes de datos</a:t>
            </a:r>
          </a:p>
        </p:txBody>
      </p:sp>
      <p:sp>
        <p:nvSpPr>
          <p:cNvPr id="3" name="Marcador de contenido 2">
            <a:extLst>
              <a:ext uri="{FF2B5EF4-FFF2-40B4-BE49-F238E27FC236}">
                <a16:creationId xmlns:a16="http://schemas.microsoft.com/office/drawing/2014/main" id="{B61E2682-4652-45C0-9214-B14C854AEA55}"/>
              </a:ext>
            </a:extLst>
          </p:cNvPr>
          <p:cNvSpPr>
            <a:spLocks noGrp="1"/>
          </p:cNvSpPr>
          <p:nvPr>
            <p:ph idx="1"/>
          </p:nvPr>
        </p:nvSpPr>
        <p:spPr/>
        <p:txBody>
          <a:bodyPr/>
          <a:lstStyle/>
          <a:p>
            <a:r>
              <a:rPr lang="es-CO" dirty="0" err="1"/>
              <a:t>Xm</a:t>
            </a:r>
            <a:r>
              <a:rPr lang="es-CO" dirty="0"/>
              <a:t>: Sector Energía</a:t>
            </a:r>
          </a:p>
          <a:p>
            <a:r>
              <a:rPr lang="es-CO" dirty="0"/>
              <a:t>Universidad de los Andes: Energía, Vías, Aeropuertos, Hidrocarburos</a:t>
            </a:r>
          </a:p>
          <a:p>
            <a:r>
              <a:rPr lang="es-CO" dirty="0"/>
              <a:t>DNP (Dirección Nacional de planeación): Demografía</a:t>
            </a:r>
          </a:p>
          <a:p>
            <a:r>
              <a:rPr lang="es-CO" dirty="0"/>
              <a:t>Min Salud, Min Educación, Biblioteca Nacional</a:t>
            </a:r>
          </a:p>
          <a:p>
            <a:r>
              <a:rPr lang="es-CO" dirty="0"/>
              <a:t>INPEC</a:t>
            </a:r>
          </a:p>
          <a:p>
            <a:r>
              <a:rPr lang="es-CO" dirty="0"/>
              <a:t> Superintendencia de transporte: Puertos</a:t>
            </a:r>
          </a:p>
          <a:p>
            <a:r>
              <a:rPr lang="es-CO" dirty="0"/>
              <a:t>Invias, ANI</a:t>
            </a:r>
          </a:p>
          <a:p>
            <a:r>
              <a:rPr lang="es-CO" dirty="0"/>
              <a:t>Aeronáutica Civil, </a:t>
            </a:r>
            <a:r>
              <a:rPr lang="es-CO" dirty="0" err="1"/>
              <a:t>The</a:t>
            </a:r>
            <a:r>
              <a:rPr lang="es-CO" dirty="0"/>
              <a:t> Global </a:t>
            </a:r>
            <a:r>
              <a:rPr lang="es-CO" dirty="0" err="1"/>
              <a:t>Airport</a:t>
            </a:r>
            <a:r>
              <a:rPr lang="es-CO" dirty="0"/>
              <a:t> </a:t>
            </a:r>
            <a:r>
              <a:rPr lang="es-CO" dirty="0" err="1"/>
              <a:t>Database</a:t>
            </a:r>
            <a:endParaRPr lang="es-CO" dirty="0"/>
          </a:p>
          <a:p>
            <a:endParaRPr lang="es-CO" dirty="0"/>
          </a:p>
        </p:txBody>
      </p:sp>
      <p:sp>
        <p:nvSpPr>
          <p:cNvPr id="4" name="Marcador de número de diapositiva 3">
            <a:extLst>
              <a:ext uri="{FF2B5EF4-FFF2-40B4-BE49-F238E27FC236}">
                <a16:creationId xmlns:a16="http://schemas.microsoft.com/office/drawing/2014/main" id="{834E5F11-1A0F-4FDB-989D-05B91C01D01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9EAB3BA-07EE-4B64-A177-47C30D775877}" type="slidenum">
              <a:rPr kumimoji="0" lang="en-US" sz="800" b="0" i="0" u="none" strike="noStrike" kern="1200" cap="none" spc="0" normalizeH="0" baseline="0" noProof="0" smtClean="0">
                <a:ln>
                  <a:noFill/>
                </a:ln>
                <a:solidFill>
                  <a:srgbClr val="FFFFFF"/>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800" b="0" i="0" u="none" strike="noStrike" kern="1200" cap="none" spc="0" normalizeH="0" baseline="0" noProof="0">
              <a:ln>
                <a:noFill/>
              </a:ln>
              <a:solidFill>
                <a:srgbClr val="FFFFFF"/>
              </a:solidFill>
              <a:effectLst/>
              <a:uLnTx/>
              <a:uFillTx/>
              <a:latin typeface="Avenir Next LT Pro Light"/>
              <a:ea typeface="+mn-ea"/>
              <a:cs typeface="+mn-cs"/>
            </a:endParaRPr>
          </a:p>
        </p:txBody>
      </p:sp>
    </p:spTree>
    <p:extLst>
      <p:ext uri="{BB962C8B-B14F-4D97-AF65-F5344CB8AC3E}">
        <p14:creationId xmlns:p14="http://schemas.microsoft.com/office/powerpoint/2010/main" val="3227876767"/>
      </p:ext>
    </p:extLst>
  </p:cSld>
  <p:clrMapOvr>
    <a:masterClrMapping/>
  </p:clrMapOvr>
</p:sld>
</file>

<file path=ppt/theme/theme1.xml><?xml version="1.0" encoding="utf-8"?>
<a:theme xmlns:a="http://schemas.openxmlformats.org/drawingml/2006/main" name="GradientRiseVTI">
  <a:themeElements>
    <a:clrScheme name="Office">
      <a:dk1>
        <a:srgbClr val="000000"/>
      </a:dk1>
      <a:lt1>
        <a:srgbClr val="FFFFFF"/>
      </a:lt1>
      <a:dk2>
        <a:srgbClr val="2E3948"/>
      </a:dk2>
      <a:lt2>
        <a:srgbClr val="E7E6E6"/>
      </a:lt2>
      <a:accent1>
        <a:srgbClr val="5A82CB"/>
      </a:accent1>
      <a:accent2>
        <a:srgbClr val="ED7D31"/>
      </a:accent2>
      <a:accent3>
        <a:srgbClr val="A3A3A3"/>
      </a:accent3>
      <a:accent4>
        <a:srgbClr val="CF9B00"/>
      </a:accent4>
      <a:accent5>
        <a:srgbClr val="5B9BD5"/>
      </a:accent5>
      <a:accent6>
        <a:srgbClr val="70AD47"/>
      </a:accent6>
      <a:hlink>
        <a:srgbClr val="D26012"/>
      </a:hlink>
      <a:folHlink>
        <a:srgbClr val="A9718D"/>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otalTime>2734</TotalTime>
  <Words>3181</Words>
  <Application>Microsoft Office PowerPoint</Application>
  <PresentationFormat>Panorámica</PresentationFormat>
  <Paragraphs>372</Paragraphs>
  <Slides>41</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41</vt:i4>
      </vt:variant>
    </vt:vector>
  </HeadingPairs>
  <TitlesOfParts>
    <vt:vector size="46" baseType="lpstr">
      <vt:lpstr>Arial</vt:lpstr>
      <vt:lpstr>Arial Rounded MT Bold</vt:lpstr>
      <vt:lpstr>Avenir Next LT Pro</vt:lpstr>
      <vt:lpstr>Avenir Next LT Pro Light</vt:lpstr>
      <vt:lpstr>GradientRiseVTI</vt:lpstr>
      <vt:lpstr>InfrastructuraVisible.org</vt:lpstr>
      <vt:lpstr>Objetivos del proyecto</vt:lpstr>
      <vt:lpstr>Justificacion</vt:lpstr>
      <vt:lpstr>Objetivos específicos</vt:lpstr>
      <vt:lpstr>Cronograma de actividades</vt:lpstr>
      <vt:lpstr>Cronograma de actividades</vt:lpstr>
      <vt:lpstr>Fundadores</vt:lpstr>
      <vt:lpstr>Coordinadores</vt:lpstr>
      <vt:lpstr>Fuentes de datos</vt:lpstr>
      <vt:lpstr>Exploración de datos: AEropuertos</vt:lpstr>
      <vt:lpstr>Exploración de datos: PUERTOs</vt:lpstr>
      <vt:lpstr>Exploración de datos: VIAS</vt:lpstr>
      <vt:lpstr>Exploración de datos: VIAS</vt:lpstr>
      <vt:lpstr>Exploración de datos: VIAS</vt:lpstr>
      <vt:lpstr>Información de invias</vt:lpstr>
      <vt:lpstr>Información de invias</vt:lpstr>
      <vt:lpstr>Exploración de datos invias: Red vial</vt:lpstr>
      <vt:lpstr>Exploración de datos invias: Red vial</vt:lpstr>
      <vt:lpstr>Exploracion de datos invias: Red vial</vt:lpstr>
      <vt:lpstr>Exploracion de datos invias: Red vial</vt:lpstr>
      <vt:lpstr>Exploracion de datos invias: Red vial</vt:lpstr>
      <vt:lpstr>Exploracion de datos invias: Red vial</vt:lpstr>
      <vt:lpstr>Exploracion de datos ANI: Recaudo de peajes</vt:lpstr>
      <vt:lpstr>Trabajo en análisis de Peajes</vt:lpstr>
      <vt:lpstr>Problemas encontrados Peajes</vt:lpstr>
      <vt:lpstr>Problemas encontrados Peajes</vt:lpstr>
      <vt:lpstr>Trabajo en análisis de Cobertura de aeropuertos</vt:lpstr>
      <vt:lpstr>Trabajo en análisis de Cobertura de aeropuertos</vt:lpstr>
      <vt:lpstr>Análisis existentes, aeropuertos:</vt:lpstr>
      <vt:lpstr>Análisis existentes, aeropuertos:</vt:lpstr>
      <vt:lpstr>Análisis existentes, aeropuertos:</vt:lpstr>
      <vt:lpstr>Análisis existentes, aeropuertos:</vt:lpstr>
      <vt:lpstr>Análisis existentes, aeropuertos:</vt:lpstr>
      <vt:lpstr>Análisis existentes, PUERTOS:</vt:lpstr>
      <vt:lpstr>Análisis existentes, PUERTOS:</vt:lpstr>
      <vt:lpstr>Análisis existentes, PUERTOS:</vt:lpstr>
      <vt:lpstr>Análisis existentes, PUERTOS:</vt:lpstr>
      <vt:lpstr>Análisis existentes, Vías:</vt:lpstr>
      <vt:lpstr>Posibles analisis: aeropuertos</vt:lpstr>
      <vt:lpstr>Posibles analisis:</vt:lpstr>
      <vt:lpstr>Posibles analisis: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InfrastructuraVisible.org</dc:title>
  <dc:creator>alejandro garcia</dc:creator>
  <cp:lastModifiedBy>alejandro garcia</cp:lastModifiedBy>
  <cp:revision>79</cp:revision>
  <dcterms:created xsi:type="dcterms:W3CDTF">2020-09-07T21:26:25Z</dcterms:created>
  <dcterms:modified xsi:type="dcterms:W3CDTF">2020-12-18T13:19:15Z</dcterms:modified>
</cp:coreProperties>
</file>